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Source Serif Pro"/>
      <p:regular r:id="rId36"/>
      <p:bold r:id="rId37"/>
      <p:italic r:id="rId38"/>
      <p:boldItalic r:id="rId39"/>
    </p:embeddedFont>
    <p:embeddedFont>
      <p:font typeface="Montserrat"/>
      <p:regular r:id="rId40"/>
      <p:bold r:id="rId41"/>
      <p:italic r:id="rId42"/>
      <p:boldItalic r:id="rId43"/>
    </p:embeddedFont>
    <p:embeddedFont>
      <p:font typeface="Helvetica Neue Light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regular.fntdata"/><Relationship Id="rId20" Type="http://schemas.openxmlformats.org/officeDocument/2006/relationships/slide" Target="slides/slide15.xml"/><Relationship Id="rId42" Type="http://schemas.openxmlformats.org/officeDocument/2006/relationships/font" Target="fonts/Montserrat-italic.fntdata"/><Relationship Id="rId41" Type="http://schemas.openxmlformats.org/officeDocument/2006/relationships/font" Target="fonts/Montserrat-bold.fntdata"/><Relationship Id="rId22" Type="http://schemas.openxmlformats.org/officeDocument/2006/relationships/slide" Target="slides/slide17.xml"/><Relationship Id="rId44" Type="http://schemas.openxmlformats.org/officeDocument/2006/relationships/font" Target="fonts/HelveticaNeueLight-regular.fntdata"/><Relationship Id="rId21" Type="http://schemas.openxmlformats.org/officeDocument/2006/relationships/slide" Target="slides/slide16.xml"/><Relationship Id="rId43" Type="http://schemas.openxmlformats.org/officeDocument/2006/relationships/font" Target="fonts/Montserrat-boldItalic.fntdata"/><Relationship Id="rId24" Type="http://schemas.openxmlformats.org/officeDocument/2006/relationships/slide" Target="slides/slide19.xml"/><Relationship Id="rId46" Type="http://schemas.openxmlformats.org/officeDocument/2006/relationships/font" Target="fonts/HelveticaNeueLight-italic.fntdata"/><Relationship Id="rId23" Type="http://schemas.openxmlformats.org/officeDocument/2006/relationships/slide" Target="slides/slide18.xml"/><Relationship Id="rId45" Type="http://schemas.openxmlformats.org/officeDocument/2006/relationships/font" Target="fonts/HelveticaNeueLigh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schemas.openxmlformats.org/officeDocument/2006/relationships/font" Target="fonts/HelveticaNeueLight-bold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SourceSerifPro-bold.fntdata"/><Relationship Id="rId14" Type="http://schemas.openxmlformats.org/officeDocument/2006/relationships/slide" Target="slides/slide9.xml"/><Relationship Id="rId36" Type="http://schemas.openxmlformats.org/officeDocument/2006/relationships/font" Target="fonts/SourceSerifPro-regular.fntdata"/><Relationship Id="rId17" Type="http://schemas.openxmlformats.org/officeDocument/2006/relationships/slide" Target="slides/slide12.xml"/><Relationship Id="rId39" Type="http://schemas.openxmlformats.org/officeDocument/2006/relationships/font" Target="fonts/SourceSerifPro-boldItalic.fntdata"/><Relationship Id="rId16" Type="http://schemas.openxmlformats.org/officeDocument/2006/relationships/slide" Target="slides/slide11.xml"/><Relationship Id="rId38" Type="http://schemas.openxmlformats.org/officeDocument/2006/relationships/font" Target="fonts/SourceSerifPro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ea9502c44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ea9502c44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eadfb552c6_1_20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4" name="Google Shape;204;geadfb552c6_1_20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eadfb552c6_1_2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eadfb552c6_1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eadfb552c6_1_7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eadfb552c6_1_7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fba903cd6a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fba903cd6a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eadfb552c6_1_5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eadfb552c6_1_5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eadfb552c6_1_7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eadfb552c6_1_7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eadfb552c6_1_1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eadfb552c6_1_1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eadfb552c6_1_1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eadfb552c6_1_1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ea9502c44e_0_6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ea9502c44e_0_6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eadfb552c6_2_13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eadfb552c6_2_13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ea9502c44e_0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ea9502c44e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fba903cd6a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fba903cd6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e8e4500836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e8e4500836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00f6abc1a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100f6abc1a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00f6abc1a0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100f6abc1a0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00f6abc1a0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100f6abc1a0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00f6abc1a0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00f6abc1a0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ee78b24d69_1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ee78b24d69_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Its designed to help non-technical users set up a Wikibase instance quickly. </a:t>
            </a:r>
            <a:endParaRPr sz="10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ba903cd6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ba903cd6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fba903cd6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fba903cd6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fba903cd6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fba903cd6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ea9502c44e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ea9502c44e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e8e4500836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e8e4500836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ea9502c44e_0_4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ea9502c44e_0_4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ea9502c44e_0_5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ea9502c44e_0_5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ee538e0d2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ee538e0d2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203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Around 25,000 active editors (with more than 1 edit per month)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eadfb552c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eadfb552c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eadfb552c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eadfb552c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eadfb552c6_1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eadfb552c6_1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g"/><Relationship Id="rId3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g"/><Relationship Id="rId3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showMasterSp="0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10000"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 1" showMasterSp="0">
  <p:cSld name="Blank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10000"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i="0" sz="9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5">
  <p:cSld name="TITLE_5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table over white">
  <p:cSld name="SECTION_HEADER_2_1_2_1_1_1">
    <p:bg>
      <p:bgPr>
        <a:noFill/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0" name="Google Shape;60;p16"/>
          <p:cNvSpPr txBox="1"/>
          <p:nvPr>
            <p:ph type="title"/>
          </p:nvPr>
        </p:nvSpPr>
        <p:spPr>
          <a:xfrm>
            <a:off x="279725" y="228600"/>
            <a:ext cx="84882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52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descr="WMDE_Logo_vertikal_black.png" id="61" name="Google Shape;61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55225" y="4191750"/>
            <a:ext cx="833549" cy="60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with full width bullets">
  <p:cSld name="SECTION_HEADER_2_1_2_2_2_1">
    <p:bg>
      <p:bgPr>
        <a:solidFill>
          <a:srgbClr val="FFFFFF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4" name="Google Shape;64;p17"/>
          <p:cNvSpPr txBox="1"/>
          <p:nvPr>
            <p:ph type="title"/>
          </p:nvPr>
        </p:nvSpPr>
        <p:spPr>
          <a:xfrm>
            <a:off x="279725" y="228600"/>
            <a:ext cx="85266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52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5" name="Google Shape;65;p17"/>
          <p:cNvSpPr txBox="1"/>
          <p:nvPr>
            <p:ph idx="1" type="subTitle"/>
          </p:nvPr>
        </p:nvSpPr>
        <p:spPr>
          <a:xfrm>
            <a:off x="279725" y="1937800"/>
            <a:ext cx="8526600" cy="106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120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120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120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120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120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120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120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1200"/>
              </a:spcBef>
              <a:spcAft>
                <a:spcPts val="1200"/>
              </a:spcAft>
              <a:buNone/>
              <a:defRPr sz="2400"/>
            </a:lvl9pPr>
          </a:lstStyle>
          <a:p/>
        </p:txBody>
      </p:sp>
      <p:pic>
        <p:nvPicPr>
          <p:cNvPr descr="WMDE_Logo_vertikal_black.png" id="66" name="Google Shape;66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55225" y="4184950"/>
            <a:ext cx="833549" cy="60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with bullets on right">
  <p:cSld name="SECTION_HEADER_2_1_3">
    <p:bg>
      <p:bgPr>
        <a:solidFill>
          <a:srgbClr val="FFFFFF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9" name="Google Shape;69;p18"/>
          <p:cNvSpPr txBox="1"/>
          <p:nvPr>
            <p:ph type="title"/>
          </p:nvPr>
        </p:nvSpPr>
        <p:spPr>
          <a:xfrm>
            <a:off x="327900" y="2079750"/>
            <a:ext cx="4427400" cy="98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52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" type="subTitle"/>
          </p:nvPr>
        </p:nvSpPr>
        <p:spPr>
          <a:xfrm>
            <a:off x="4755275" y="1198575"/>
            <a:ext cx="4051200" cy="116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12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2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2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2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2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2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2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200"/>
              </a:spcBef>
              <a:spcAft>
                <a:spcPts val="1200"/>
              </a:spcAft>
              <a:buNone/>
              <a:defRPr/>
            </a:lvl9pPr>
          </a:lstStyle>
          <a:p/>
        </p:txBody>
      </p:sp>
      <p:pic>
        <p:nvPicPr>
          <p:cNvPr descr="WMDE_Logo_vertikal_black.png" id="71" name="Google Shape;71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55225" y="4191750"/>
            <a:ext cx="833549" cy="60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 1">
  <p:cSld name="BLANK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 title">
  <p:cSld name="TITLE_6">
    <p:bg>
      <p:bgPr>
        <a:solidFill>
          <a:srgbClr val="0063B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intergrund_Praesentation_blue.jpg" id="75" name="Google Shape;75;p20"/>
          <p:cNvPicPr preferRelativeResize="0"/>
          <p:nvPr/>
        </p:nvPicPr>
        <p:blipFill rotWithShape="1">
          <a:blip r:embed="rId2">
            <a:alphaModFix/>
          </a:blip>
          <a:srcRect b="7805" l="0" r="0" t="7805"/>
          <a:stretch/>
        </p:blipFill>
        <p:spPr>
          <a:xfrm>
            <a:off x="0" y="0"/>
            <a:ext cx="914399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WMDE_Logo_vertikal_white.png" id="77" name="Google Shape;77;p20"/>
          <p:cNvPicPr preferRelativeResize="0"/>
          <p:nvPr/>
        </p:nvPicPr>
        <p:blipFill rotWithShape="1">
          <a:blip r:embed="rId3">
            <a:alphaModFix/>
          </a:blip>
          <a:srcRect b="0" l="-1791" r="0" t="0"/>
          <a:stretch/>
        </p:blipFill>
        <p:spPr>
          <a:xfrm>
            <a:off x="3742614" y="3462500"/>
            <a:ext cx="1658772" cy="1200726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20"/>
          <p:cNvSpPr txBox="1"/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5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with 2 columns">
  <p:cSld name="SECTION_HEADER_2_1_2_2_2_1_1_1">
    <p:bg>
      <p:bgPr>
        <a:solidFill>
          <a:srgbClr val="FFFFFF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1" name="Google Shape;81;p21"/>
          <p:cNvSpPr txBox="1"/>
          <p:nvPr>
            <p:ph type="title"/>
          </p:nvPr>
        </p:nvSpPr>
        <p:spPr>
          <a:xfrm>
            <a:off x="279725" y="228600"/>
            <a:ext cx="85266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52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2" name="Google Shape;82;p21"/>
          <p:cNvSpPr txBox="1"/>
          <p:nvPr>
            <p:ph idx="1" type="body"/>
          </p:nvPr>
        </p:nvSpPr>
        <p:spPr>
          <a:xfrm>
            <a:off x="279725" y="1731375"/>
            <a:ext cx="4176600" cy="191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83" name="Google Shape;83;p21"/>
          <p:cNvSpPr txBox="1"/>
          <p:nvPr>
            <p:ph idx="2" type="body"/>
          </p:nvPr>
        </p:nvSpPr>
        <p:spPr>
          <a:xfrm>
            <a:off x="4629725" y="1731375"/>
            <a:ext cx="4176600" cy="191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●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○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Font typeface="Source Serif Pro"/>
              <a:buChar char="■"/>
              <a:defRPr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pic>
        <p:nvPicPr>
          <p:cNvPr descr="WMDE_Logo_vertikal_black.png" id="84" name="Google Shape;84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55225" y="4191750"/>
            <a:ext cx="833549" cy="60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 title 1">
  <p:cSld name="TITLE_7">
    <p:bg>
      <p:bgPr>
        <a:solidFill>
          <a:srgbClr val="0063BF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intergrund_Praesentation_blue.jpg" id="86" name="Google Shape;86;p22"/>
          <p:cNvPicPr preferRelativeResize="0"/>
          <p:nvPr/>
        </p:nvPicPr>
        <p:blipFill rotWithShape="1">
          <a:blip r:embed="rId2">
            <a:alphaModFix/>
          </a:blip>
          <a:srcRect b="7805" l="0" r="0" t="7805"/>
          <a:stretch/>
        </p:blipFill>
        <p:spPr>
          <a:xfrm>
            <a:off x="0" y="0"/>
            <a:ext cx="914399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WMDE_Logo_vertikal_white.png" id="88" name="Google Shape;88;p22"/>
          <p:cNvPicPr preferRelativeResize="0"/>
          <p:nvPr/>
        </p:nvPicPr>
        <p:blipFill rotWithShape="1">
          <a:blip r:embed="rId3">
            <a:alphaModFix/>
          </a:blip>
          <a:srcRect b="0" l="-1791" r="0" t="0"/>
          <a:stretch/>
        </p:blipFill>
        <p:spPr>
          <a:xfrm>
            <a:off x="3742614" y="3462500"/>
            <a:ext cx="1658772" cy="1200726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2"/>
          <p:cNvSpPr txBox="1"/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5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Relationship Id="rId4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query.wikidata.org/#%23defaultView%3ABubbleChart%0ASELECT%20%3Fapp%20%3FappLabel%20%28COUNT%28%3Fformat%29%20AS%20%3Fcount%29%20WHERE%20%7B%0A%20%20%3Fapp%20wdt%3AP1072%20%3Fformat.%0A%20%20SERVICE%20wikibase%3Alabel%20%7B%20bd%3AserviceParam%20wikibase%3Alanguage%20%22%5BAUTO_LANGUAGE%5D%2Cen%22.%20%7D%0A%7D%0AGROUP%20BY%20%3Fapp%20%3FappLabel%0AORDER%20BY%20DESC%28%3Fcount%29" TargetMode="External"/><Relationship Id="rId4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meta.wikimedia.org/wiki/LinkedOpenData/Strategy2021/Wikibase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meta.wikimedia.org/wiki/Wikibase_Community_User_Group" TargetMode="External"/><Relationship Id="rId4" Type="http://schemas.openxmlformats.org/officeDocument/2006/relationships/hyperlink" Target="https://lists.wikimedia.org/postorius/lists/wikibaseug.lists.wikimedia.org/" TargetMode="External"/><Relationship Id="rId5" Type="http://schemas.openxmlformats.org/officeDocument/2006/relationships/hyperlink" Target="https://t.me/joinchat/HGjGexZ9NE7BwpXzMsoDLA" TargetMode="External"/><Relationship Id="rId6" Type="http://schemas.openxmlformats.org/officeDocument/2006/relationships/hyperlink" Target="https://meta.wikimedia.org/wiki/Category:Wikibase_Community_User_Group/Meetings" TargetMode="External"/><Relationship Id="rId7" Type="http://schemas.openxmlformats.org/officeDocument/2006/relationships/image" Target="../media/image1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mediawiki.org/wiki/Wikibase" TargetMode="External"/><Relationship Id="rId4" Type="http://schemas.openxmlformats.org/officeDocument/2006/relationships/hyperlink" Target="https://meta.wikimedia.org/wiki/Wikibase/Consultants_and_Support_Providers" TargetMode="External"/><Relationship Id="rId5" Type="http://schemas.openxmlformats.org/officeDocument/2006/relationships/image" Target="../media/image1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9.xml"/><Relationship Id="rId3" Type="http://schemas.openxmlformats.org/officeDocument/2006/relationships/hyperlink" Target="mailto:swe_partnerships@wikimedia.de" TargetMode="External"/><Relationship Id="rId4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/>
          <p:nvPr>
            <p:ph type="title"/>
          </p:nvPr>
        </p:nvSpPr>
        <p:spPr>
          <a:xfrm>
            <a:off x="658850" y="480025"/>
            <a:ext cx="7726200" cy="98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33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977">
                <a:solidFill>
                  <a:schemeClr val="lt1"/>
                </a:solidFill>
              </a:rPr>
              <a:t>Wikibase</a:t>
            </a:r>
            <a:r>
              <a:rPr lang="en-GB" sz="3977">
                <a:solidFill>
                  <a:schemeClr val="lt1"/>
                </a:solidFill>
              </a:rPr>
              <a:t>: an open source and free tool </a:t>
            </a:r>
            <a:r>
              <a:rPr lang="en-GB" sz="3977">
                <a:solidFill>
                  <a:schemeClr val="lt1"/>
                </a:solidFill>
              </a:rPr>
              <a:t>to build your linked open knowledge base</a:t>
            </a:r>
            <a:endParaRPr sz="3977">
              <a:solidFill>
                <a:schemeClr val="lt1"/>
              </a:solidFill>
            </a:endParaRPr>
          </a:p>
        </p:txBody>
      </p:sp>
      <p:sp>
        <p:nvSpPr>
          <p:cNvPr id="95" name="Google Shape;95;p23"/>
          <p:cNvSpPr txBox="1"/>
          <p:nvPr/>
        </p:nvSpPr>
        <p:spPr>
          <a:xfrm>
            <a:off x="1935200" y="26609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ENDORSE Follow-up</a:t>
            </a:r>
            <a:endParaRPr sz="2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November 16th, 2021</a:t>
            </a:r>
            <a:endParaRPr sz="2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3"/>
          <p:cNvSpPr txBox="1"/>
          <p:nvPr/>
        </p:nvSpPr>
        <p:spPr>
          <a:xfrm>
            <a:off x="6202400" y="41087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7" name="Google Shape;97;p23"/>
          <p:cNvSpPr txBox="1"/>
          <p:nvPr/>
        </p:nvSpPr>
        <p:spPr>
          <a:xfrm>
            <a:off x="357000" y="3931075"/>
            <a:ext cx="2818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2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207" name="Google Shape;207;p32"/>
          <p:cNvSpPr txBox="1"/>
          <p:nvPr>
            <p:ph idx="4294967295" type="body"/>
          </p:nvPr>
        </p:nvSpPr>
        <p:spPr>
          <a:xfrm>
            <a:off x="280800" y="230400"/>
            <a:ext cx="7854000" cy="96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GB" sz="3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Querying Wikidata</a:t>
            </a:r>
            <a:endParaRPr b="1" sz="3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8" name="Google Shape;20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050" y="1149100"/>
            <a:ext cx="7757349" cy="400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4985" y="1193700"/>
            <a:ext cx="5082815" cy="433452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2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0800" y="1087200"/>
            <a:ext cx="6445576" cy="4014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/>
          <p:nvPr/>
        </p:nvSpPr>
        <p:spPr>
          <a:xfrm>
            <a:off x="280800" y="230400"/>
            <a:ext cx="7684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Example query</a:t>
            </a:r>
            <a:r>
              <a:rPr b="1" lang="en-GB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Airports named after a person, color-coded by gender</a:t>
            </a:r>
            <a:endParaRPr b="1"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7" name="Google Shape;217;p33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4"/>
          <p:cNvSpPr txBox="1"/>
          <p:nvPr/>
        </p:nvSpPr>
        <p:spPr>
          <a:xfrm>
            <a:off x="280800" y="230400"/>
            <a:ext cx="7684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400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Example query: Cause of death of members of noble families</a:t>
            </a:r>
            <a:endParaRPr b="1"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causeofdeath.png" id="223" name="Google Shape;22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62825" y="1094625"/>
            <a:ext cx="4515075" cy="3898726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4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5"/>
          <p:cNvSpPr txBox="1"/>
          <p:nvPr/>
        </p:nvSpPr>
        <p:spPr>
          <a:xfrm>
            <a:off x="198275" y="101175"/>
            <a:ext cx="8194500" cy="61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latin typeface="Montserrat"/>
                <a:ea typeface="Montserrat"/>
                <a:cs typeface="Montserrat"/>
                <a:sym typeface="Montserrat"/>
              </a:rPr>
              <a:t>Example query: timeline of coups d’etat during the 21st century </a:t>
            </a:r>
            <a:endParaRPr b="1"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0" name="Google Shape;23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075" y="849850"/>
            <a:ext cx="7823849" cy="4125224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5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6"/>
          <p:cNvSpPr txBox="1"/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>
                <a:solidFill>
                  <a:schemeClr val="lt1"/>
                </a:solidFill>
              </a:rPr>
              <a:t>So, then, what is Wikibase?</a:t>
            </a:r>
            <a:endParaRPr sz="3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7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242" name="Google Shape;242;p37"/>
          <p:cNvSpPr txBox="1"/>
          <p:nvPr>
            <p:ph type="title"/>
          </p:nvPr>
        </p:nvSpPr>
        <p:spPr>
          <a:xfrm>
            <a:off x="280800" y="1800"/>
            <a:ext cx="84882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Wikibase is the software underlying Wikidata</a:t>
            </a:r>
            <a:endParaRPr sz="3200">
              <a:solidFill>
                <a:schemeClr val="lt1"/>
              </a:solidFill>
            </a:endParaRPr>
          </a:p>
        </p:txBody>
      </p:sp>
      <p:pic>
        <p:nvPicPr>
          <p:cNvPr descr="WIKIBASE" id="243" name="Google Shape;243;p37"/>
          <p:cNvPicPr preferRelativeResize="0"/>
          <p:nvPr/>
        </p:nvPicPr>
        <p:blipFill rotWithShape="1">
          <a:blip r:embed="rId3">
            <a:alphaModFix/>
          </a:blip>
          <a:srcRect b="-4211" l="0" r="-1081" t="-25372"/>
          <a:stretch/>
        </p:blipFill>
        <p:spPr>
          <a:xfrm>
            <a:off x="5340550" y="1457525"/>
            <a:ext cx="2759850" cy="237532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7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5" name="Google Shape;245;p37"/>
          <p:cNvSpPr txBox="1"/>
          <p:nvPr>
            <p:ph idx="4294967295" type="subTitle"/>
          </p:nvPr>
        </p:nvSpPr>
        <p:spPr>
          <a:xfrm>
            <a:off x="240675" y="1341225"/>
            <a:ext cx="4067100" cy="34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It is a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f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ree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open source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software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suite launched in 2012 by 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Wikimedia Deutschland. 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 continue to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develop and maintain it today. </a:t>
            </a:r>
            <a:endParaRPr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Wikibase powers 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Wikidata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 increasingly, a wide range of other 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linked open data projects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8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251" name="Google Shape;251;p38"/>
          <p:cNvSpPr txBox="1"/>
          <p:nvPr>
            <p:ph type="title"/>
          </p:nvPr>
        </p:nvSpPr>
        <p:spPr>
          <a:xfrm>
            <a:off x="279725" y="228600"/>
            <a:ext cx="84882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What does Wikibase offer</a:t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252" name="Google Shape;252;p38"/>
          <p:cNvSpPr txBox="1"/>
          <p:nvPr>
            <p:ph idx="4294967295" type="subTitle"/>
          </p:nvPr>
        </p:nvSpPr>
        <p:spPr>
          <a:xfrm>
            <a:off x="340200" y="1551000"/>
            <a:ext cx="4342800" cy="356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Users can </a:t>
            </a:r>
            <a:r>
              <a:rPr b="1"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create</a:t>
            </a: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b="1"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manage </a:t>
            </a: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their own linked open </a:t>
            </a:r>
            <a:r>
              <a:rPr b="1"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knowledge base</a:t>
            </a:r>
            <a:endParaRPr b="1" sz="15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Its flexibility allows users to build their own </a:t>
            </a:r>
            <a:r>
              <a:rPr b="1"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data model</a:t>
            </a: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to suit their needs</a:t>
            </a:r>
            <a:endParaRPr sz="15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MediaWiki interface means users can easily </a:t>
            </a:r>
            <a:r>
              <a:rPr b="1"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access</a:t>
            </a: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b="1"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update</a:t>
            </a: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data</a:t>
            </a:r>
            <a:endParaRPr sz="15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Just like on Wikidata, users can interact with their data using </a:t>
            </a:r>
            <a:r>
              <a:rPr b="1"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SPARQL</a:t>
            </a: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the powerful query language</a:t>
            </a:r>
            <a:r>
              <a:rPr b="1"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5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WIKIBASE" id="253" name="Google Shape;253;p38"/>
          <p:cNvPicPr preferRelativeResize="0"/>
          <p:nvPr/>
        </p:nvPicPr>
        <p:blipFill rotWithShape="1">
          <a:blip r:embed="rId3">
            <a:alphaModFix/>
          </a:blip>
          <a:srcRect b="-3019" l="0" r="-1081" t="-26564"/>
          <a:stretch/>
        </p:blipFill>
        <p:spPr>
          <a:xfrm>
            <a:off x="5400000" y="1448400"/>
            <a:ext cx="2759850" cy="237532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8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9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260" name="Google Shape;260;p39"/>
          <p:cNvSpPr txBox="1"/>
          <p:nvPr>
            <p:ph type="title"/>
          </p:nvPr>
        </p:nvSpPr>
        <p:spPr>
          <a:xfrm>
            <a:off x="279725" y="228600"/>
            <a:ext cx="84882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Wikibase is ideal for...</a:t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261" name="Google Shape;261;p39"/>
          <p:cNvSpPr txBox="1"/>
          <p:nvPr>
            <p:ph idx="4294967295" type="subTitle"/>
          </p:nvPr>
        </p:nvSpPr>
        <p:spPr>
          <a:xfrm>
            <a:off x="341250" y="1552450"/>
            <a:ext cx="4289700" cy="345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tructured data collections that call for a 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flexible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data mode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 </a:t>
            </a:r>
            <a:endParaRPr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Linking 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databases to external sources</a:t>
            </a:r>
            <a:endParaRPr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b="1"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Collaborative</a:t>
            </a: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projects</a:t>
            </a: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where lots of people edit and manipulate data</a:t>
            </a:r>
            <a:endParaRPr sz="15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Data that should be </a:t>
            </a:r>
            <a:r>
              <a:rPr b="1"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both 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human and machine 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readable</a:t>
            </a:r>
            <a:endParaRPr b="1" sz="15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Projects </a:t>
            </a: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involving</a:t>
            </a: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multilingual</a:t>
            </a: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labeling</a:t>
            </a:r>
            <a:r>
              <a:rPr lang="en-GB" sz="15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5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WIKIBASE" id="262" name="Google Shape;262;p39"/>
          <p:cNvPicPr preferRelativeResize="0"/>
          <p:nvPr/>
        </p:nvPicPr>
        <p:blipFill rotWithShape="1">
          <a:blip r:embed="rId3">
            <a:alphaModFix/>
          </a:blip>
          <a:srcRect b="-3019" l="0" r="-1081" t="-26564"/>
          <a:stretch/>
        </p:blipFill>
        <p:spPr>
          <a:xfrm>
            <a:off x="5400000" y="1296000"/>
            <a:ext cx="2759850" cy="237532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9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0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269" name="Google Shape;269;p40"/>
          <p:cNvSpPr txBox="1"/>
          <p:nvPr>
            <p:ph type="title"/>
          </p:nvPr>
        </p:nvSpPr>
        <p:spPr>
          <a:xfrm>
            <a:off x="279725" y="228600"/>
            <a:ext cx="8488200" cy="6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Wikibase in action: </a:t>
            </a:r>
            <a:r>
              <a:rPr lang="en-GB" sz="3200">
                <a:solidFill>
                  <a:schemeClr val="lt1"/>
                </a:solidFill>
              </a:rPr>
              <a:t>Enslaved.org</a:t>
            </a:r>
            <a:endParaRPr sz="3200">
              <a:solidFill>
                <a:schemeClr val="lt1"/>
              </a:solidFill>
            </a:endParaRPr>
          </a:p>
        </p:txBody>
      </p:sp>
      <p:pic>
        <p:nvPicPr>
          <p:cNvPr id="270" name="Google Shape;270;p40"/>
          <p:cNvPicPr preferRelativeResize="0"/>
          <p:nvPr/>
        </p:nvPicPr>
        <p:blipFill rotWithShape="1">
          <a:blip r:embed="rId3">
            <a:alphaModFix/>
          </a:blip>
          <a:srcRect b="0" l="17538" r="20334" t="8925"/>
          <a:stretch/>
        </p:blipFill>
        <p:spPr>
          <a:xfrm>
            <a:off x="5226173" y="1421289"/>
            <a:ext cx="3541751" cy="2898749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0"/>
          <p:cNvSpPr txBox="1"/>
          <p:nvPr/>
        </p:nvSpPr>
        <p:spPr>
          <a:xfrm>
            <a:off x="348850" y="1105900"/>
            <a:ext cx="368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40"/>
          <p:cNvSpPr txBox="1"/>
          <p:nvPr/>
        </p:nvSpPr>
        <p:spPr>
          <a:xfrm>
            <a:off x="300350" y="1401300"/>
            <a:ext cx="3541800" cy="33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ontserrat"/>
              <a:buChar char="●"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Enslaved is a linked open database about the </a:t>
            </a:r>
            <a:r>
              <a:rPr b="1" lang="en-GB" sz="1500">
                <a:latin typeface="Montserrat"/>
                <a:ea typeface="Montserrat"/>
                <a:cs typeface="Montserrat"/>
                <a:sym typeface="Montserrat"/>
              </a:rPr>
              <a:t>history of transatlantic slave trade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Using Wikibase as a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linking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reconciliation hub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Enslaved unites seven separate scholarly databases 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ontserrat"/>
              <a:buChar char="●"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It contains more than </a:t>
            </a:r>
            <a:r>
              <a:rPr b="1" lang="en-GB" sz="1500">
                <a:latin typeface="Montserrat"/>
                <a:ea typeface="Montserrat"/>
                <a:cs typeface="Montserrat"/>
                <a:sym typeface="Montserrat"/>
              </a:rPr>
              <a:t>850 thousand records</a:t>
            </a: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 about (People, Events, Places and sources)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3" name="Google Shape;273;p40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1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279" name="Google Shape;279;p41"/>
          <p:cNvSpPr txBox="1"/>
          <p:nvPr>
            <p:ph type="title"/>
          </p:nvPr>
        </p:nvSpPr>
        <p:spPr>
          <a:xfrm>
            <a:off x="279725" y="228600"/>
            <a:ext cx="8488200" cy="6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Wikibase in action: Rhizome</a:t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280" name="Google Shape;280;p41"/>
          <p:cNvSpPr txBox="1"/>
          <p:nvPr/>
        </p:nvSpPr>
        <p:spPr>
          <a:xfrm>
            <a:off x="348850" y="1105900"/>
            <a:ext cx="368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41"/>
          <p:cNvSpPr txBox="1"/>
          <p:nvPr/>
        </p:nvSpPr>
        <p:spPr>
          <a:xfrm>
            <a:off x="301200" y="1478400"/>
            <a:ext cx="3681300" cy="28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Rhizome, an art organization in New York City, was one of the 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early adopters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of Wikibase</a:t>
            </a:r>
            <a:endParaRPr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Started using Wikibase in 2015 for its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archive of born-digital art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digital preservation activities</a:t>
            </a:r>
            <a:endParaRPr b="1"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flexible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model of Wikibase captures the constantly changing nature of digital art </a:t>
            </a:r>
            <a:endParaRPr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2" name="Google Shape;28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3750" y="1467862"/>
            <a:ext cx="3605751" cy="28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1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103" name="Google Shape;103;p24"/>
          <p:cNvSpPr txBox="1"/>
          <p:nvPr>
            <p:ph type="title"/>
          </p:nvPr>
        </p:nvSpPr>
        <p:spPr>
          <a:xfrm>
            <a:off x="279725" y="228600"/>
            <a:ext cx="84882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Wikimedia Deutschland</a:t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104" name="Google Shape;104;p24"/>
          <p:cNvSpPr txBox="1"/>
          <p:nvPr/>
        </p:nvSpPr>
        <p:spPr>
          <a:xfrm>
            <a:off x="582725" y="1535400"/>
            <a:ext cx="3905700" cy="29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 are a </a:t>
            </a:r>
            <a:r>
              <a:rPr b="1" lang="en-GB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non-profit</a:t>
            </a:r>
            <a:r>
              <a:rPr lang="en-GB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organisation based in </a:t>
            </a:r>
            <a:r>
              <a:rPr b="1" lang="en-GB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Berlin</a:t>
            </a:r>
            <a:r>
              <a:rPr lang="en-GB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We are the </a:t>
            </a:r>
            <a:r>
              <a:rPr b="1" lang="en-GB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German chapter </a:t>
            </a:r>
            <a:r>
              <a:rPr lang="en-GB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of the global </a:t>
            </a:r>
            <a:r>
              <a:rPr b="1" lang="en-GB" sz="1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Wikimedia Movement.</a:t>
            </a:r>
            <a:r>
              <a:rPr lang="en-GB" sz="2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7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We work on a number of projects and initiatives, all aimed at providing more </a:t>
            </a:r>
            <a:r>
              <a:rPr b="1" lang="en-GB" sz="17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people </a:t>
            </a:r>
            <a:r>
              <a:rPr lang="en-GB" sz="17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with</a:t>
            </a:r>
            <a:r>
              <a:rPr lang="en-GB" sz="17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sz="17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more </a:t>
            </a:r>
            <a:r>
              <a:rPr b="1" lang="en-GB" sz="17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access</a:t>
            </a:r>
            <a:r>
              <a:rPr lang="en-GB" sz="17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to more </a:t>
            </a:r>
            <a:r>
              <a:rPr b="1" lang="en-GB" sz="17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knowledge</a:t>
            </a:r>
            <a:r>
              <a:rPr lang="en-GB" sz="170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/>
          </a:p>
        </p:txBody>
      </p:sp>
      <p:pic>
        <p:nvPicPr>
          <p:cNvPr id="105" name="Google Shape;10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2150" y="1337875"/>
            <a:ext cx="3126788" cy="3126788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4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2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289" name="Google Shape;289;p42"/>
          <p:cNvSpPr txBox="1"/>
          <p:nvPr>
            <p:ph type="title"/>
          </p:nvPr>
        </p:nvSpPr>
        <p:spPr>
          <a:xfrm>
            <a:off x="279725" y="228600"/>
            <a:ext cx="8488200" cy="6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lt1"/>
                </a:solidFill>
              </a:rPr>
              <a:t>Wikibase in action: German National Library </a:t>
            </a:r>
            <a:endParaRPr sz="2800">
              <a:solidFill>
                <a:schemeClr val="lt1"/>
              </a:solidFill>
            </a:endParaRPr>
          </a:p>
        </p:txBody>
      </p:sp>
      <p:sp>
        <p:nvSpPr>
          <p:cNvPr id="290" name="Google Shape;290;p42"/>
          <p:cNvSpPr txBox="1"/>
          <p:nvPr/>
        </p:nvSpPr>
        <p:spPr>
          <a:xfrm>
            <a:off x="348850" y="1105900"/>
            <a:ext cx="368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42"/>
          <p:cNvSpPr txBox="1"/>
          <p:nvPr/>
        </p:nvSpPr>
        <p:spPr>
          <a:xfrm>
            <a:off x="301200" y="1554600"/>
            <a:ext cx="3729000" cy="33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German National Library is piloting Wikibase for its 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integrated authority file</a:t>
            </a:r>
            <a:endParaRPr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</a:pP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</a:t>
            </a:r>
            <a:r>
              <a:rPr b="1" i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Gemeinsame Normdatei 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represents and describes entities then used in cataloguing. It is authoritative 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across German-speaking 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countries</a:t>
            </a:r>
            <a:endParaRPr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idea is to enable </a:t>
            </a:r>
            <a:r>
              <a:rPr b="1"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collaborative maintenance</a:t>
            </a:r>
            <a:r>
              <a:rPr lang="en-GB" sz="1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of the authority file</a:t>
            </a:r>
            <a:endParaRPr sz="1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2" name="Google Shape;292;p42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93" name="Google Shape;29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0475" y="1483050"/>
            <a:ext cx="3988501" cy="2640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3"/>
          <p:cNvSpPr txBox="1"/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>
                <a:solidFill>
                  <a:schemeClr val="lt1"/>
                </a:solidFill>
              </a:rPr>
              <a:t>Wikibase and the future </a:t>
            </a:r>
            <a:endParaRPr sz="3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4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304" name="Google Shape;304;p44"/>
          <p:cNvSpPr txBox="1"/>
          <p:nvPr>
            <p:ph type="title"/>
          </p:nvPr>
        </p:nvSpPr>
        <p:spPr>
          <a:xfrm>
            <a:off x="279725" y="228600"/>
            <a:ext cx="8488200" cy="6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Our vision for Wikibase </a:t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305" name="Google Shape;305;p44"/>
          <p:cNvSpPr txBox="1"/>
          <p:nvPr/>
        </p:nvSpPr>
        <p:spPr>
          <a:xfrm>
            <a:off x="348850" y="1105900"/>
            <a:ext cx="368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44"/>
          <p:cNvSpPr txBox="1"/>
          <p:nvPr/>
        </p:nvSpPr>
        <p:spPr>
          <a:xfrm>
            <a:off x="572225" y="1645100"/>
            <a:ext cx="8082600" cy="17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2021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“</a:t>
            </a:r>
            <a:r>
              <a:rPr b="1" lang="en-GB" sz="1800">
                <a:solidFill>
                  <a:srgbClr val="2021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Wikibase</a:t>
            </a:r>
            <a:r>
              <a:rPr lang="en-GB" sz="1800">
                <a:solidFill>
                  <a:srgbClr val="2021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makes it easier than ever before to </a:t>
            </a:r>
            <a:r>
              <a:rPr b="1" lang="en-GB" sz="1800">
                <a:solidFill>
                  <a:srgbClr val="2021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create, connect, and grow</a:t>
            </a:r>
            <a:r>
              <a:rPr lang="en-GB" sz="1800">
                <a:solidFill>
                  <a:srgbClr val="2021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a collaborative linked knowledge base. We are enabling the co-creation of the </a:t>
            </a:r>
            <a:r>
              <a:rPr b="1" lang="en-GB" sz="1800">
                <a:solidFill>
                  <a:srgbClr val="2021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world’s largest knowledge graph</a:t>
            </a:r>
            <a:r>
              <a:rPr lang="en-GB" sz="1800">
                <a:solidFill>
                  <a:srgbClr val="2021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of free and open data which will be used to </a:t>
            </a:r>
            <a:r>
              <a:rPr b="1" lang="en-GB" sz="1800">
                <a:solidFill>
                  <a:srgbClr val="2021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create new knowledge</a:t>
            </a:r>
            <a:r>
              <a:rPr lang="en-GB" sz="1800">
                <a:solidFill>
                  <a:srgbClr val="2021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for the world.”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7" name="Google Shape;307;p44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08" name="Google Shape;308;p44"/>
          <p:cNvSpPr txBox="1"/>
          <p:nvPr/>
        </p:nvSpPr>
        <p:spPr>
          <a:xfrm>
            <a:off x="5338450" y="3552175"/>
            <a:ext cx="3196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>
                <a:latin typeface="Montserrat"/>
                <a:ea typeface="Montserrat"/>
                <a:cs typeface="Montserrat"/>
                <a:sym typeface="Montserrat"/>
              </a:rPr>
              <a:t>Linked Open Data Strategy 2021*</a:t>
            </a: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9" name="Google Shape;309;p44"/>
          <p:cNvSpPr txBox="1"/>
          <p:nvPr/>
        </p:nvSpPr>
        <p:spPr>
          <a:xfrm>
            <a:off x="-72475" y="4751800"/>
            <a:ext cx="4358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latin typeface="Montserrat"/>
                <a:ea typeface="Montserrat"/>
                <a:cs typeface="Montserrat"/>
                <a:sym typeface="Montserrat"/>
              </a:rPr>
              <a:t>*Read our linked open data strategy here </a:t>
            </a:r>
            <a:r>
              <a:rPr lang="en-GB" sz="9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https://meta.wikimedia.org/wiki/LinkedOpenData/Strategy2021/Wikibase</a:t>
            </a:r>
            <a:r>
              <a:rPr lang="en-GB" sz="9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5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315" name="Google Shape;315;p45"/>
          <p:cNvSpPr txBox="1"/>
          <p:nvPr>
            <p:ph type="title"/>
          </p:nvPr>
        </p:nvSpPr>
        <p:spPr>
          <a:xfrm>
            <a:off x="280800" y="230400"/>
            <a:ext cx="8822700" cy="58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Federation</a:t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316" name="Google Shape;316;p45"/>
          <p:cNvSpPr txBox="1"/>
          <p:nvPr/>
        </p:nvSpPr>
        <p:spPr>
          <a:xfrm>
            <a:off x="280800" y="1498650"/>
            <a:ext cx="41337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full power of Wikibase will be unlocked when different Wikibases can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“talk”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to each other, link content, query across instances, and re-use ontologies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All of this falls within the topic of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Federation,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or federated Wikibases.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WIKIBASE" id="317" name="Google Shape;317;p45"/>
          <p:cNvPicPr preferRelativeResize="0"/>
          <p:nvPr/>
        </p:nvPicPr>
        <p:blipFill rotWithShape="1">
          <a:blip r:embed="rId3">
            <a:alphaModFix/>
          </a:blip>
          <a:srcRect b="-3019" l="0" r="-1081" t="-26564"/>
          <a:stretch/>
        </p:blipFill>
        <p:spPr>
          <a:xfrm>
            <a:off x="5258808" y="1382325"/>
            <a:ext cx="3369375" cy="289995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45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6"/>
          <p:cNvSpPr/>
          <p:nvPr/>
        </p:nvSpPr>
        <p:spPr>
          <a:xfrm>
            <a:off x="3951525" y="3893600"/>
            <a:ext cx="1425600" cy="1050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46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325" name="Google Shape;325;p46"/>
          <p:cNvSpPr txBox="1"/>
          <p:nvPr>
            <p:ph type="title"/>
          </p:nvPr>
        </p:nvSpPr>
        <p:spPr>
          <a:xfrm>
            <a:off x="280800" y="230400"/>
            <a:ext cx="8029500" cy="58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Step 1: Federated properties </a:t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326" name="Google Shape;326;p46"/>
          <p:cNvSpPr txBox="1"/>
          <p:nvPr/>
        </p:nvSpPr>
        <p:spPr>
          <a:xfrm>
            <a:off x="295500" y="1509750"/>
            <a:ext cx="38145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 have taken the first step towards federation: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federated properties. 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This allows a newly created Wikibase instance to adopt properties from an existing Wikibase instance. 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This could be Wikidata, or any other instance. </a:t>
            </a:r>
            <a:endParaRPr sz="2000">
              <a:solidFill>
                <a:srgbClr val="0063B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27" name="Google Shape;327;p46"/>
          <p:cNvGrpSpPr/>
          <p:nvPr/>
        </p:nvGrpSpPr>
        <p:grpSpPr>
          <a:xfrm>
            <a:off x="4110005" y="1152237"/>
            <a:ext cx="4717227" cy="3924703"/>
            <a:chOff x="3647250" y="533100"/>
            <a:chExt cx="5081576" cy="4474125"/>
          </a:xfrm>
        </p:grpSpPr>
        <p:pic>
          <p:nvPicPr>
            <p:cNvPr id="328" name="Google Shape;328;p46"/>
            <p:cNvPicPr preferRelativeResize="0"/>
            <p:nvPr/>
          </p:nvPicPr>
          <p:blipFill rotWithShape="1">
            <a:blip r:embed="rId3">
              <a:alphaModFix/>
            </a:blip>
            <a:srcRect b="5825" l="10288" r="55936" t="14916"/>
            <a:stretch/>
          </p:blipFill>
          <p:spPr>
            <a:xfrm>
              <a:off x="5446600" y="674600"/>
              <a:ext cx="3282226" cy="4332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9" name="Google Shape;329;p46"/>
            <p:cNvSpPr/>
            <p:nvPr/>
          </p:nvSpPr>
          <p:spPr>
            <a:xfrm>
              <a:off x="5277575" y="533100"/>
              <a:ext cx="1855500" cy="371100"/>
            </a:xfrm>
            <a:prstGeom prst="rect">
              <a:avLst/>
            </a:prstGeom>
            <a:noFill/>
            <a:ln cap="flat" cmpd="sng" w="28575">
              <a:solidFill>
                <a:srgbClr val="6AA8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30" name="Google Shape;330;p46"/>
            <p:cNvCxnSpPr>
              <a:endCxn id="329" idx="1"/>
            </p:cNvCxnSpPr>
            <p:nvPr/>
          </p:nvCxnSpPr>
          <p:spPr>
            <a:xfrm flipH="1" rot="10800000">
              <a:off x="4758875" y="718650"/>
              <a:ext cx="518700" cy="218100"/>
            </a:xfrm>
            <a:prstGeom prst="straightConnector1">
              <a:avLst/>
            </a:prstGeom>
            <a:noFill/>
            <a:ln cap="flat" cmpd="sng" w="28575">
              <a:solidFill>
                <a:srgbClr val="6AA84F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331" name="Google Shape;331;p46"/>
            <p:cNvSpPr txBox="1"/>
            <p:nvPr/>
          </p:nvSpPr>
          <p:spPr>
            <a:xfrm>
              <a:off x="3647250" y="813475"/>
              <a:ext cx="1224600" cy="53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/>
                <a:t>Local item in a custom Wikibase</a:t>
              </a:r>
              <a:endParaRPr b="1" sz="1000"/>
            </a:p>
          </p:txBody>
        </p:sp>
        <p:sp>
          <p:nvSpPr>
            <p:cNvPr id="332" name="Google Shape;332;p46"/>
            <p:cNvSpPr/>
            <p:nvPr/>
          </p:nvSpPr>
          <p:spPr>
            <a:xfrm>
              <a:off x="5188050" y="4305125"/>
              <a:ext cx="2412300" cy="371100"/>
            </a:xfrm>
            <a:prstGeom prst="rect">
              <a:avLst/>
            </a:prstGeom>
            <a:noFill/>
            <a:ln cap="flat" cmpd="sng" w="28575">
              <a:solidFill>
                <a:srgbClr val="A61C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33" name="Google Shape;333;p46"/>
            <p:cNvCxnSpPr>
              <a:endCxn id="332" idx="1"/>
            </p:cNvCxnSpPr>
            <p:nvPr/>
          </p:nvCxnSpPr>
          <p:spPr>
            <a:xfrm>
              <a:off x="4771050" y="4089275"/>
              <a:ext cx="417000" cy="401400"/>
            </a:xfrm>
            <a:prstGeom prst="straightConnector1">
              <a:avLst/>
            </a:prstGeom>
            <a:noFill/>
            <a:ln cap="flat" cmpd="sng" w="28575">
              <a:solidFill>
                <a:srgbClr val="A61C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334" name="Google Shape;334;p46"/>
            <p:cNvSpPr txBox="1"/>
            <p:nvPr/>
          </p:nvSpPr>
          <p:spPr>
            <a:xfrm>
              <a:off x="3778450" y="3295325"/>
              <a:ext cx="1224600" cy="53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/>
                <a:t>Properties directly from Wikidata (no local properties are possible)</a:t>
              </a:r>
              <a:endParaRPr b="1" sz="1000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7"/>
          <p:cNvSpPr/>
          <p:nvPr/>
        </p:nvSpPr>
        <p:spPr>
          <a:xfrm>
            <a:off x="3951525" y="3893600"/>
            <a:ext cx="1425600" cy="1050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47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341" name="Google Shape;341;p47"/>
          <p:cNvSpPr txBox="1"/>
          <p:nvPr>
            <p:ph type="title"/>
          </p:nvPr>
        </p:nvSpPr>
        <p:spPr>
          <a:xfrm>
            <a:off x="280800" y="230400"/>
            <a:ext cx="8029500" cy="58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Federated </a:t>
            </a:r>
            <a:r>
              <a:rPr lang="en-GB" sz="3200">
                <a:solidFill>
                  <a:schemeClr val="lt1"/>
                </a:solidFill>
              </a:rPr>
              <a:t>properties</a:t>
            </a:r>
            <a:r>
              <a:rPr lang="en-GB" sz="3200">
                <a:solidFill>
                  <a:schemeClr val="lt1"/>
                </a:solidFill>
              </a:rPr>
              <a:t> v2</a:t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342" name="Google Shape;342;p47"/>
          <p:cNvSpPr txBox="1"/>
          <p:nvPr/>
        </p:nvSpPr>
        <p:spPr>
          <a:xfrm>
            <a:off x="295500" y="1509750"/>
            <a:ext cx="38145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There are some limitations to the existing federated properties feature. 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This year,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 have spent time improving the feature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These improvements will make it possible to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mix properties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from another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Wikibase instance,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such as Wikidata,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with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local properties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in your Wikibase instance. </a:t>
            </a:r>
            <a:endParaRPr sz="2000">
              <a:solidFill>
                <a:srgbClr val="0063B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43" name="Google Shape;343;p47"/>
          <p:cNvGrpSpPr/>
          <p:nvPr/>
        </p:nvGrpSpPr>
        <p:grpSpPr>
          <a:xfrm>
            <a:off x="4110005" y="1152237"/>
            <a:ext cx="4717227" cy="3924703"/>
            <a:chOff x="3647250" y="533100"/>
            <a:chExt cx="5081576" cy="4474125"/>
          </a:xfrm>
        </p:grpSpPr>
        <p:pic>
          <p:nvPicPr>
            <p:cNvPr id="344" name="Google Shape;344;p47"/>
            <p:cNvPicPr preferRelativeResize="0"/>
            <p:nvPr/>
          </p:nvPicPr>
          <p:blipFill rotWithShape="1">
            <a:blip r:embed="rId3">
              <a:alphaModFix/>
            </a:blip>
            <a:srcRect b="5825" l="10288" r="55936" t="14916"/>
            <a:stretch/>
          </p:blipFill>
          <p:spPr>
            <a:xfrm>
              <a:off x="5446600" y="674600"/>
              <a:ext cx="3282226" cy="4332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5" name="Google Shape;345;p47"/>
            <p:cNvSpPr/>
            <p:nvPr/>
          </p:nvSpPr>
          <p:spPr>
            <a:xfrm>
              <a:off x="5277575" y="533100"/>
              <a:ext cx="1855500" cy="371100"/>
            </a:xfrm>
            <a:prstGeom prst="rect">
              <a:avLst/>
            </a:prstGeom>
            <a:noFill/>
            <a:ln cap="flat" cmpd="sng" w="28575">
              <a:solidFill>
                <a:srgbClr val="6AA8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46" name="Google Shape;346;p47"/>
            <p:cNvCxnSpPr>
              <a:endCxn id="345" idx="1"/>
            </p:cNvCxnSpPr>
            <p:nvPr/>
          </p:nvCxnSpPr>
          <p:spPr>
            <a:xfrm flipH="1" rot="10800000">
              <a:off x="4758875" y="718650"/>
              <a:ext cx="518700" cy="218100"/>
            </a:xfrm>
            <a:prstGeom prst="straightConnector1">
              <a:avLst/>
            </a:prstGeom>
            <a:noFill/>
            <a:ln cap="flat" cmpd="sng" w="28575">
              <a:solidFill>
                <a:srgbClr val="6AA84F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347" name="Google Shape;347;p47"/>
            <p:cNvSpPr txBox="1"/>
            <p:nvPr/>
          </p:nvSpPr>
          <p:spPr>
            <a:xfrm>
              <a:off x="3647250" y="813475"/>
              <a:ext cx="1224600" cy="53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/>
                <a:t>Local item in a custom Wikibase</a:t>
              </a:r>
              <a:endParaRPr b="1" sz="1000"/>
            </a:p>
          </p:txBody>
        </p:sp>
        <p:sp>
          <p:nvSpPr>
            <p:cNvPr id="348" name="Google Shape;348;p47"/>
            <p:cNvSpPr/>
            <p:nvPr/>
          </p:nvSpPr>
          <p:spPr>
            <a:xfrm>
              <a:off x="5188050" y="4305125"/>
              <a:ext cx="2412300" cy="371100"/>
            </a:xfrm>
            <a:prstGeom prst="rect">
              <a:avLst/>
            </a:prstGeom>
            <a:noFill/>
            <a:ln cap="flat" cmpd="sng" w="28575">
              <a:solidFill>
                <a:srgbClr val="A61C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349" name="Google Shape;349;p47"/>
            <p:cNvCxnSpPr>
              <a:endCxn id="348" idx="1"/>
            </p:cNvCxnSpPr>
            <p:nvPr/>
          </p:nvCxnSpPr>
          <p:spPr>
            <a:xfrm>
              <a:off x="4771050" y="4089275"/>
              <a:ext cx="417000" cy="401400"/>
            </a:xfrm>
            <a:prstGeom prst="straightConnector1">
              <a:avLst/>
            </a:prstGeom>
            <a:noFill/>
            <a:ln cap="flat" cmpd="sng" w="28575">
              <a:solidFill>
                <a:srgbClr val="A61C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350" name="Google Shape;350;p47"/>
            <p:cNvSpPr txBox="1"/>
            <p:nvPr/>
          </p:nvSpPr>
          <p:spPr>
            <a:xfrm>
              <a:off x="3778453" y="3295298"/>
              <a:ext cx="1224600" cy="11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000"/>
                <a:t>Properties directly from Wikidata or own local properties</a:t>
              </a:r>
              <a:endParaRPr b="1" sz="1000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8"/>
          <p:cNvSpPr/>
          <p:nvPr/>
        </p:nvSpPr>
        <p:spPr>
          <a:xfrm>
            <a:off x="3978375" y="4112025"/>
            <a:ext cx="1240200" cy="92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48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357" name="Google Shape;357;p48"/>
          <p:cNvSpPr txBox="1"/>
          <p:nvPr>
            <p:ph type="title"/>
          </p:nvPr>
        </p:nvSpPr>
        <p:spPr>
          <a:xfrm>
            <a:off x="280800" y="230400"/>
            <a:ext cx="8029500" cy="58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Wikibase.cloud </a:t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358" name="Google Shape;358;p48"/>
          <p:cNvSpPr txBox="1"/>
          <p:nvPr/>
        </p:nvSpPr>
        <p:spPr>
          <a:xfrm>
            <a:off x="295500" y="1281150"/>
            <a:ext cx="4232100" cy="50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Wikibase.cloud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 a new platform based on WBstack code, but managed and maintained by Wikimedia Deutschland. 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It is a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“Wikibase as a service”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platform that will offer open knowledge projects a new way to create Wikibases quickly and easily.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new service will launch in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early 2022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9" name="Google Shape;359;p48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360" name="Google Shape;360;p48"/>
          <p:cNvPicPr preferRelativeResize="0"/>
          <p:nvPr/>
        </p:nvPicPr>
        <p:blipFill rotWithShape="1">
          <a:blip r:embed="rId3">
            <a:alphaModFix/>
          </a:blip>
          <a:srcRect b="0" l="18193" r="0" t="8147"/>
          <a:stretch/>
        </p:blipFill>
        <p:spPr>
          <a:xfrm>
            <a:off x="4489625" y="1614375"/>
            <a:ext cx="4507123" cy="277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9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366" name="Google Shape;366;p49"/>
          <p:cNvSpPr txBox="1"/>
          <p:nvPr>
            <p:ph type="title"/>
          </p:nvPr>
        </p:nvSpPr>
        <p:spPr>
          <a:xfrm>
            <a:off x="280800" y="230400"/>
            <a:ext cx="8103000" cy="63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Joining the Wikibase community</a:t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367" name="Google Shape;367;p49"/>
          <p:cNvSpPr txBox="1"/>
          <p:nvPr>
            <p:ph idx="1" type="subTitle"/>
          </p:nvPr>
        </p:nvSpPr>
        <p:spPr>
          <a:xfrm>
            <a:off x="377400" y="1402200"/>
            <a:ext cx="6464700" cy="351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Wikibase user community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continues to grow.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Whether to remain informed about our continued work with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Wikibase.cloud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or to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engage with other community members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there are a number of avenues to connect with the community: 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</a:pPr>
            <a:r>
              <a:rPr lang="en-GB" sz="1600" u="sng">
                <a:solidFill>
                  <a:srgbClr val="0063BF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Wikibase Community User Group</a:t>
            </a:r>
            <a:r>
              <a:rPr lang="en-GB" sz="1600">
                <a:solidFill>
                  <a:srgbClr val="0063B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600">
              <a:solidFill>
                <a:srgbClr val="0063B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</a:pPr>
            <a:r>
              <a:rPr lang="en-GB" sz="1600" u="sng">
                <a:solidFill>
                  <a:srgbClr val="0063BF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Mailing list </a:t>
            </a:r>
            <a:endParaRPr sz="1600">
              <a:solidFill>
                <a:srgbClr val="0063B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</a:pPr>
            <a:r>
              <a:rPr lang="en-GB" sz="1600" u="sng">
                <a:solidFill>
                  <a:srgbClr val="0063BF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Telegram channel</a:t>
            </a:r>
            <a:endParaRPr sz="1600">
              <a:solidFill>
                <a:srgbClr val="0063B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</a:pPr>
            <a:r>
              <a:rPr lang="en-GB" sz="1600" u="sng">
                <a:solidFill>
                  <a:srgbClr val="0063BF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Monthly Live Sessions</a:t>
            </a:r>
            <a:endParaRPr sz="1600">
              <a:solidFill>
                <a:srgbClr val="0063B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63B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WIKIBASE" id="368" name="Google Shape;368;p49"/>
          <p:cNvPicPr preferRelativeResize="0"/>
          <p:nvPr/>
        </p:nvPicPr>
        <p:blipFill rotWithShape="1">
          <a:blip r:embed="rId7">
            <a:alphaModFix/>
          </a:blip>
          <a:srcRect b="-3019" l="0" r="-1081" t="-26564"/>
          <a:stretch/>
        </p:blipFill>
        <p:spPr>
          <a:xfrm>
            <a:off x="6974575" y="2054913"/>
            <a:ext cx="1895625" cy="163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49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0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375" name="Google Shape;375;p50"/>
          <p:cNvSpPr txBox="1"/>
          <p:nvPr>
            <p:ph type="title"/>
          </p:nvPr>
        </p:nvSpPr>
        <p:spPr>
          <a:xfrm>
            <a:off x="280800" y="230400"/>
            <a:ext cx="8103000" cy="63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Joining the Wikibase community</a:t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376" name="Google Shape;376;p50"/>
          <p:cNvSpPr txBox="1"/>
          <p:nvPr>
            <p:ph idx="1" type="subTitle"/>
          </p:nvPr>
        </p:nvSpPr>
        <p:spPr>
          <a:xfrm>
            <a:off x="377400" y="1402200"/>
            <a:ext cx="6464700" cy="351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Further support resources are available on mediawiki.org, including detailed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documentation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on how to set up Wikibase using the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docker images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or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manually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You can also find a useful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FAQ</a:t>
            </a:r>
            <a:r>
              <a:rPr lang="en-GB" sz="1600">
                <a:solidFill>
                  <a:srgbClr val="0063B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sz="1600" u="sng">
                <a:solidFill>
                  <a:srgbClr val="0063BF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https://www.mediawiki.org/wiki/Wikibase</a:t>
            </a:r>
            <a:endParaRPr sz="1600">
              <a:solidFill>
                <a:srgbClr val="0063B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If you need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technical support,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we maintain a space where third party support providers can list their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services </a:t>
            </a:r>
            <a:r>
              <a:rPr lang="en-GB" sz="1600" u="sng">
                <a:solidFill>
                  <a:srgbClr val="0063BF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https://meta.wikimedia.org/wiki/Wikibase/Consultants_and_Support_Providers</a:t>
            </a:r>
            <a:endParaRPr sz="1600">
              <a:solidFill>
                <a:srgbClr val="0063B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63B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WIKIBASE" id="377" name="Google Shape;377;p50"/>
          <p:cNvPicPr preferRelativeResize="0"/>
          <p:nvPr/>
        </p:nvPicPr>
        <p:blipFill rotWithShape="1">
          <a:blip r:embed="rId5">
            <a:alphaModFix/>
          </a:blip>
          <a:srcRect b="-3019" l="0" r="-1081" t="-26564"/>
          <a:stretch/>
        </p:blipFill>
        <p:spPr>
          <a:xfrm>
            <a:off x="6974575" y="2054913"/>
            <a:ext cx="1895625" cy="163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50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1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384" name="Google Shape;384;p51"/>
          <p:cNvSpPr txBox="1"/>
          <p:nvPr>
            <p:ph type="title"/>
          </p:nvPr>
        </p:nvSpPr>
        <p:spPr>
          <a:xfrm>
            <a:off x="280800" y="230400"/>
            <a:ext cx="8103000" cy="63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Contact us </a:t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385" name="Google Shape;385;p51"/>
          <p:cNvSpPr txBox="1"/>
          <p:nvPr>
            <p:ph idx="1" type="subTitle"/>
          </p:nvPr>
        </p:nvSpPr>
        <p:spPr>
          <a:xfrm>
            <a:off x="377400" y="1402200"/>
            <a:ext cx="6464700" cy="351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If you see the potential for a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Wikibase project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in your area of work, please feel free to reach out to us in the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partnerships team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 would be happy to have a chat about your project idea, and see how we could help. 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You can reach us at </a:t>
            </a:r>
            <a:r>
              <a:rPr lang="en-GB" sz="1600" u="sng">
                <a:solidFill>
                  <a:srgbClr val="0063BF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swe_partnerships@wikimedia.de</a:t>
            </a:r>
            <a:r>
              <a:rPr lang="en-GB" sz="1600">
                <a:solidFill>
                  <a:srgbClr val="0063B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600">
              <a:solidFill>
                <a:srgbClr val="0063B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WIKIBASE" id="386" name="Google Shape;386;p51"/>
          <p:cNvPicPr preferRelativeResize="0"/>
          <p:nvPr/>
        </p:nvPicPr>
        <p:blipFill rotWithShape="1">
          <a:blip r:embed="rId4">
            <a:alphaModFix/>
          </a:blip>
          <a:srcRect b="-3019" l="0" r="-1081" t="-26564"/>
          <a:stretch/>
        </p:blipFill>
        <p:spPr>
          <a:xfrm>
            <a:off x="6974575" y="2054913"/>
            <a:ext cx="1895625" cy="163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51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112" name="Google Shape;112;p25"/>
          <p:cNvSpPr txBox="1"/>
          <p:nvPr>
            <p:ph type="title"/>
          </p:nvPr>
        </p:nvSpPr>
        <p:spPr>
          <a:xfrm>
            <a:off x="279725" y="228600"/>
            <a:ext cx="93582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</a:rPr>
              <a:t>Software development department</a:t>
            </a:r>
            <a:r>
              <a:rPr lang="en-GB" sz="3600">
                <a:solidFill>
                  <a:schemeClr val="lt1"/>
                </a:solidFill>
              </a:rPr>
              <a:t> 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113" name="Google Shape;113;p25"/>
          <p:cNvSpPr txBox="1"/>
          <p:nvPr/>
        </p:nvSpPr>
        <p:spPr>
          <a:xfrm>
            <a:off x="583200" y="1252800"/>
            <a:ext cx="4026300" cy="321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We have a dedicated software development department. Our role is to </a:t>
            </a:r>
            <a:r>
              <a:rPr lang="en-GB" sz="1700">
                <a:latin typeface="Montserrat"/>
                <a:ea typeface="Montserrat"/>
                <a:cs typeface="Montserrat"/>
                <a:sym typeface="Montserrat"/>
              </a:rPr>
              <a:t>create </a:t>
            </a:r>
            <a:r>
              <a:rPr b="1" lang="en-GB" sz="1700">
                <a:latin typeface="Montserrat"/>
                <a:ea typeface="Montserrat"/>
                <a:cs typeface="Montserrat"/>
                <a:sym typeface="Montserrat"/>
              </a:rPr>
              <a:t>innovative</a:t>
            </a:r>
            <a:r>
              <a:rPr lang="en-GB" sz="1700"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b="1" lang="en-GB" sz="1700">
                <a:latin typeface="Montserrat"/>
                <a:ea typeface="Montserrat"/>
                <a:cs typeface="Montserrat"/>
                <a:sym typeface="Montserrat"/>
              </a:rPr>
              <a:t>useful</a:t>
            </a:r>
            <a:r>
              <a:rPr lang="en-GB" sz="17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GB" sz="1700">
                <a:latin typeface="Montserrat"/>
                <a:ea typeface="Montserrat"/>
                <a:cs typeface="Montserrat"/>
                <a:sym typeface="Montserrat"/>
              </a:rPr>
              <a:t>open source software</a:t>
            </a:r>
            <a:r>
              <a:rPr lang="en-GB" sz="1700">
                <a:latin typeface="Montserrat"/>
                <a:ea typeface="Montserrat"/>
                <a:cs typeface="Montserrat"/>
                <a:sym typeface="Montserrat"/>
              </a:rPr>
              <a:t> that helps to provides more people with more access to more knowledge.</a:t>
            </a:r>
            <a:endParaRPr sz="17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WIKIBASE" id="114" name="Google Shape;114;p25"/>
          <p:cNvPicPr preferRelativeResize="0"/>
          <p:nvPr/>
        </p:nvPicPr>
        <p:blipFill rotWithShape="1">
          <a:blip r:embed="rId3">
            <a:alphaModFix/>
          </a:blip>
          <a:srcRect b="-4211" l="0" r="-1081" t="-25372"/>
          <a:stretch/>
        </p:blipFill>
        <p:spPr>
          <a:xfrm>
            <a:off x="6088450" y="1225438"/>
            <a:ext cx="2112450" cy="1818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115" name="Google Shape;115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88450" y="3169800"/>
            <a:ext cx="1530675" cy="153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5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52"/>
          <p:cNvSpPr txBox="1"/>
          <p:nvPr>
            <p:ph type="title"/>
          </p:nvPr>
        </p:nvSpPr>
        <p:spPr>
          <a:xfrm>
            <a:off x="708900" y="1450700"/>
            <a:ext cx="7702500" cy="78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chemeClr val="lt1"/>
                </a:solidFill>
              </a:rPr>
              <a:t>The EU Knowledge Graph..</a:t>
            </a:r>
            <a:endParaRPr sz="60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 txBox="1"/>
          <p:nvPr>
            <p:ph type="title"/>
          </p:nvPr>
        </p:nvSpPr>
        <p:spPr>
          <a:xfrm>
            <a:off x="708900" y="1450700"/>
            <a:ext cx="7726200" cy="98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700">
                <a:solidFill>
                  <a:schemeClr val="lt1"/>
                </a:solidFill>
              </a:rPr>
              <a:t>Let’s start at the beginning: What is Wikidata?</a:t>
            </a:r>
            <a:endParaRPr sz="3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7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127" name="Google Shape;127;p27"/>
          <p:cNvSpPr txBox="1"/>
          <p:nvPr>
            <p:ph type="title"/>
          </p:nvPr>
        </p:nvSpPr>
        <p:spPr>
          <a:xfrm>
            <a:off x="280800" y="230400"/>
            <a:ext cx="84882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985"/>
              <a:buFont typeface="Arial"/>
              <a:buNone/>
            </a:pPr>
            <a:r>
              <a:rPr lang="en-GB" sz="3550">
                <a:solidFill>
                  <a:schemeClr val="lt1"/>
                </a:solidFill>
              </a:rPr>
              <a:t>Wikidata: the basics</a:t>
            </a:r>
            <a:endParaRPr sz="355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/>
          </a:p>
        </p:txBody>
      </p:sp>
      <p:sp>
        <p:nvSpPr>
          <p:cNvPr id="128" name="Google Shape;128;p27"/>
          <p:cNvSpPr txBox="1"/>
          <p:nvPr/>
        </p:nvSpPr>
        <p:spPr>
          <a:xfrm>
            <a:off x="583200" y="1557600"/>
            <a:ext cx="4584000" cy="32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Wikimedia project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started in 2012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Free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and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open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knowledge base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Contains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structured data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Linked 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to other databases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Data available under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CC0 licence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Based on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statements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references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</a:pP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Made for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humans</a:t>
            </a:r>
            <a:r>
              <a:rPr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machines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Multilingual 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●"/>
            </a:pPr>
            <a:r>
              <a:rPr b="1" lang="en-GB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Collaborative</a:t>
            </a:r>
            <a:endParaRPr b="1"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" id="129" name="Google Shape;12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2350" y="1763200"/>
            <a:ext cx="2095800" cy="209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7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8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136" name="Google Shape;136;p28"/>
          <p:cNvSpPr txBox="1"/>
          <p:nvPr>
            <p:ph type="title"/>
          </p:nvPr>
        </p:nvSpPr>
        <p:spPr>
          <a:xfrm>
            <a:off x="280800" y="230400"/>
            <a:ext cx="8488200" cy="9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985"/>
              <a:buFont typeface="Arial"/>
              <a:buNone/>
            </a:pPr>
            <a:r>
              <a:rPr lang="en-GB" sz="3550">
                <a:solidFill>
                  <a:schemeClr val="lt1"/>
                </a:solidFill>
              </a:rPr>
              <a:t>Wikidata: the basics</a:t>
            </a:r>
            <a:endParaRPr sz="355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</p:txBody>
      </p:sp>
      <p:sp>
        <p:nvSpPr>
          <p:cNvPr id="137" name="Google Shape;137;p28"/>
          <p:cNvSpPr txBox="1"/>
          <p:nvPr/>
        </p:nvSpPr>
        <p:spPr>
          <a:xfrm>
            <a:off x="3992600" y="47183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38" name="Google Shape;13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1900" y="1139300"/>
            <a:ext cx="7606001" cy="369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9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grpSp>
        <p:nvGrpSpPr>
          <p:cNvPr id="144" name="Google Shape;144;p29"/>
          <p:cNvGrpSpPr/>
          <p:nvPr/>
        </p:nvGrpSpPr>
        <p:grpSpPr>
          <a:xfrm>
            <a:off x="497200" y="2097275"/>
            <a:ext cx="7925562" cy="2572925"/>
            <a:chOff x="0" y="2059525"/>
            <a:chExt cx="7925562" cy="2572925"/>
          </a:xfrm>
        </p:grpSpPr>
        <p:pic>
          <p:nvPicPr>
            <p:cNvPr id="145" name="Google Shape;145;p29"/>
            <p:cNvPicPr preferRelativeResize="0"/>
            <p:nvPr/>
          </p:nvPicPr>
          <p:blipFill rotWithShape="1">
            <a:blip r:embed="rId3">
              <a:alphaModFix/>
            </a:blip>
            <a:srcRect b="0" l="0" r="7244" t="0"/>
            <a:stretch/>
          </p:blipFill>
          <p:spPr>
            <a:xfrm>
              <a:off x="906688" y="2059525"/>
              <a:ext cx="7018875" cy="25729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Google Shape;146;p29"/>
            <p:cNvSpPr/>
            <p:nvPr/>
          </p:nvSpPr>
          <p:spPr>
            <a:xfrm>
              <a:off x="2357825" y="2145075"/>
              <a:ext cx="666900" cy="329400"/>
            </a:xfrm>
            <a:prstGeom prst="rect">
              <a:avLst/>
            </a:prstGeom>
            <a:noFill/>
            <a:ln cap="flat" cmpd="sng" w="2857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29"/>
            <p:cNvSpPr txBox="1"/>
            <p:nvPr/>
          </p:nvSpPr>
          <p:spPr>
            <a:xfrm>
              <a:off x="3929225" y="2107725"/>
              <a:ext cx="3211800" cy="40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300">
                  <a:solidFill>
                    <a:srgbClr val="FF99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Item identifier (Q item)</a:t>
              </a:r>
              <a:endParaRPr b="1" sz="1300">
                <a:solidFill>
                  <a:srgbClr val="FF99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48" name="Google Shape;148;p29"/>
            <p:cNvSpPr/>
            <p:nvPr/>
          </p:nvSpPr>
          <p:spPr>
            <a:xfrm>
              <a:off x="1030800" y="3684850"/>
              <a:ext cx="733800" cy="265800"/>
            </a:xfrm>
            <a:prstGeom prst="rect">
              <a:avLst/>
            </a:prstGeom>
            <a:noFill/>
            <a:ln cap="flat" cmpd="sng" w="28575">
              <a:solidFill>
                <a:srgbClr val="CC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29"/>
            <p:cNvSpPr txBox="1"/>
            <p:nvPr/>
          </p:nvSpPr>
          <p:spPr>
            <a:xfrm>
              <a:off x="0" y="3615700"/>
              <a:ext cx="1030800" cy="40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300">
                  <a:solidFill>
                    <a:srgbClr val="CC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Property</a:t>
              </a:r>
              <a:endParaRPr b="1" sz="13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50" name="Google Shape;150;p29"/>
            <p:cNvSpPr/>
            <p:nvPr/>
          </p:nvSpPr>
          <p:spPr>
            <a:xfrm>
              <a:off x="2696450" y="3684850"/>
              <a:ext cx="666900" cy="265800"/>
            </a:xfrm>
            <a:prstGeom prst="rect">
              <a:avLst/>
            </a:prstGeom>
            <a:noFill/>
            <a:ln cap="flat" cmpd="sng" w="2857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29"/>
            <p:cNvSpPr txBox="1"/>
            <p:nvPr/>
          </p:nvSpPr>
          <p:spPr>
            <a:xfrm>
              <a:off x="3810463" y="3628000"/>
              <a:ext cx="1797900" cy="3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200">
                  <a:solidFill>
                    <a:srgbClr val="38761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Value</a:t>
              </a:r>
              <a:endParaRPr b="1" sz="1200">
                <a:solidFill>
                  <a:srgbClr val="38761D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52" name="Google Shape;152;p29"/>
            <p:cNvCxnSpPr>
              <a:endCxn id="146" idx="3"/>
            </p:cNvCxnSpPr>
            <p:nvPr/>
          </p:nvCxnSpPr>
          <p:spPr>
            <a:xfrm rot="10800000">
              <a:off x="3024725" y="2309775"/>
              <a:ext cx="904500" cy="0"/>
            </a:xfrm>
            <a:prstGeom prst="straightConnector1">
              <a:avLst/>
            </a:prstGeom>
            <a:noFill/>
            <a:ln cap="flat" cmpd="sng" w="28575">
              <a:solidFill>
                <a:srgbClr val="FF99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3" name="Google Shape;153;p29"/>
            <p:cNvCxnSpPr>
              <a:endCxn id="148" idx="1"/>
            </p:cNvCxnSpPr>
            <p:nvPr/>
          </p:nvCxnSpPr>
          <p:spPr>
            <a:xfrm flipH="1" rot="10800000">
              <a:off x="822600" y="3817750"/>
              <a:ext cx="208200" cy="600"/>
            </a:xfrm>
            <a:prstGeom prst="straightConnector1">
              <a:avLst/>
            </a:prstGeom>
            <a:noFill/>
            <a:ln cap="flat" cmpd="sng" w="28575">
              <a:solidFill>
                <a:srgbClr val="CC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4" name="Google Shape;154;p29"/>
            <p:cNvCxnSpPr>
              <a:endCxn id="150" idx="3"/>
            </p:cNvCxnSpPr>
            <p:nvPr/>
          </p:nvCxnSpPr>
          <p:spPr>
            <a:xfrm rot="10800000">
              <a:off x="3363350" y="3817750"/>
              <a:ext cx="540600" cy="4500"/>
            </a:xfrm>
            <a:prstGeom prst="straightConnector1">
              <a:avLst/>
            </a:prstGeom>
            <a:noFill/>
            <a:ln cap="flat" cmpd="sng" w="28575">
              <a:solidFill>
                <a:srgbClr val="38761D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55" name="Google Shape;155;p29"/>
          <p:cNvSpPr txBox="1"/>
          <p:nvPr/>
        </p:nvSpPr>
        <p:spPr>
          <a:xfrm>
            <a:off x="-120600" y="1308600"/>
            <a:ext cx="7597500" cy="5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Users model the world in terms of </a:t>
            </a:r>
            <a:r>
              <a:rPr b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“triples”. 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Triple structure: </a:t>
            </a:r>
            <a:r>
              <a:rPr b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Item, Property, Value 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29"/>
          <p:cNvSpPr txBox="1"/>
          <p:nvPr/>
        </p:nvSpPr>
        <p:spPr>
          <a:xfrm>
            <a:off x="280800" y="230400"/>
            <a:ext cx="7800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How is data modeled?</a:t>
            </a:r>
            <a:endParaRPr b="1" sz="3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p29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0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163" name="Google Shape;163;p30"/>
          <p:cNvSpPr txBox="1"/>
          <p:nvPr/>
        </p:nvSpPr>
        <p:spPr>
          <a:xfrm>
            <a:off x="342775" y="1324425"/>
            <a:ext cx="7597500" cy="5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Montserrat"/>
                <a:ea typeface="Montserrat"/>
                <a:cs typeface="Montserrat"/>
                <a:sym typeface="Montserrat"/>
              </a:rPr>
              <a:t>Adding extra detail beyond the triple structure: </a:t>
            </a: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qualifiers and references </a:t>
            </a:r>
            <a:r>
              <a:rPr lang="en-GB" sz="200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64" name="Google Shape;164;p30"/>
          <p:cNvGrpSpPr/>
          <p:nvPr/>
        </p:nvGrpSpPr>
        <p:grpSpPr>
          <a:xfrm>
            <a:off x="866775" y="2063050"/>
            <a:ext cx="8302549" cy="2125324"/>
            <a:chOff x="638175" y="1910650"/>
            <a:chExt cx="8302549" cy="2125324"/>
          </a:xfrm>
        </p:grpSpPr>
        <p:pic>
          <p:nvPicPr>
            <p:cNvPr id="165" name="Google Shape;165;p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38175" y="2252524"/>
              <a:ext cx="8302549" cy="1783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6" name="Google Shape;166;p30"/>
            <p:cNvSpPr/>
            <p:nvPr/>
          </p:nvSpPr>
          <p:spPr>
            <a:xfrm>
              <a:off x="2819400" y="2720425"/>
              <a:ext cx="3023100" cy="173100"/>
            </a:xfrm>
            <a:prstGeom prst="rect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30"/>
            <p:cNvSpPr/>
            <p:nvPr/>
          </p:nvSpPr>
          <p:spPr>
            <a:xfrm>
              <a:off x="2819400" y="2977375"/>
              <a:ext cx="4200600" cy="746400"/>
            </a:xfrm>
            <a:prstGeom prst="rect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30"/>
            <p:cNvSpPr txBox="1"/>
            <p:nvPr/>
          </p:nvSpPr>
          <p:spPr>
            <a:xfrm>
              <a:off x="6635400" y="2636575"/>
              <a:ext cx="1023600" cy="34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300">
                  <a:solidFill>
                    <a:srgbClr val="99999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Qualifier</a:t>
              </a:r>
              <a:endParaRPr b="1" sz="13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69" name="Google Shape;169;p30"/>
            <p:cNvSpPr txBox="1"/>
            <p:nvPr/>
          </p:nvSpPr>
          <p:spPr>
            <a:xfrm>
              <a:off x="7616875" y="3154225"/>
              <a:ext cx="1095300" cy="39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300">
                  <a:solidFill>
                    <a:srgbClr val="99999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Reference</a:t>
              </a:r>
              <a:endParaRPr b="1" sz="13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70" name="Google Shape;170;p30"/>
            <p:cNvCxnSpPr>
              <a:stCxn id="169" idx="1"/>
              <a:endCxn id="167" idx="3"/>
            </p:cNvCxnSpPr>
            <p:nvPr/>
          </p:nvCxnSpPr>
          <p:spPr>
            <a:xfrm rot="10800000">
              <a:off x="7019875" y="3350575"/>
              <a:ext cx="597000" cy="0"/>
            </a:xfrm>
            <a:prstGeom prst="straightConnector1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71" name="Google Shape;171;p30"/>
            <p:cNvCxnSpPr>
              <a:stCxn id="168" idx="1"/>
              <a:endCxn id="166" idx="3"/>
            </p:cNvCxnSpPr>
            <p:nvPr/>
          </p:nvCxnSpPr>
          <p:spPr>
            <a:xfrm rot="10800000">
              <a:off x="5842500" y="2806975"/>
              <a:ext cx="792900" cy="0"/>
            </a:xfrm>
            <a:prstGeom prst="straightConnector1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72" name="Google Shape;172;p30"/>
            <p:cNvSpPr/>
            <p:nvPr/>
          </p:nvSpPr>
          <p:spPr>
            <a:xfrm>
              <a:off x="854600" y="2477950"/>
              <a:ext cx="931500" cy="173100"/>
            </a:xfrm>
            <a:prstGeom prst="rect">
              <a:avLst/>
            </a:prstGeom>
            <a:noFill/>
            <a:ln cap="flat" cmpd="sng" w="28575">
              <a:solidFill>
                <a:srgbClr val="CC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30"/>
            <p:cNvSpPr txBox="1"/>
            <p:nvPr/>
          </p:nvSpPr>
          <p:spPr>
            <a:xfrm>
              <a:off x="808550" y="3148525"/>
              <a:ext cx="1023600" cy="40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300">
                  <a:solidFill>
                    <a:srgbClr val="CC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Property</a:t>
              </a:r>
              <a:endParaRPr b="1" sz="1300">
                <a:solidFill>
                  <a:srgbClr val="CC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74" name="Google Shape;174;p30"/>
            <p:cNvCxnSpPr>
              <a:stCxn id="173" idx="0"/>
              <a:endCxn id="172" idx="2"/>
            </p:cNvCxnSpPr>
            <p:nvPr/>
          </p:nvCxnSpPr>
          <p:spPr>
            <a:xfrm rot="10800000">
              <a:off x="1320350" y="2651125"/>
              <a:ext cx="0" cy="497400"/>
            </a:xfrm>
            <a:prstGeom prst="straightConnector1">
              <a:avLst/>
            </a:prstGeom>
            <a:noFill/>
            <a:ln cap="flat" cmpd="sng" w="28575">
              <a:solidFill>
                <a:srgbClr val="CC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75" name="Google Shape;175;p30"/>
            <p:cNvSpPr/>
            <p:nvPr/>
          </p:nvSpPr>
          <p:spPr>
            <a:xfrm>
              <a:off x="2819400" y="2463475"/>
              <a:ext cx="1797900" cy="173100"/>
            </a:xfrm>
            <a:prstGeom prst="rect">
              <a:avLst/>
            </a:prstGeom>
            <a:noFill/>
            <a:ln cap="flat" cmpd="sng" w="2857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30"/>
            <p:cNvSpPr txBox="1"/>
            <p:nvPr/>
          </p:nvSpPr>
          <p:spPr>
            <a:xfrm>
              <a:off x="5742388" y="1910650"/>
              <a:ext cx="1797900" cy="3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200">
                  <a:solidFill>
                    <a:srgbClr val="38761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Value</a:t>
              </a:r>
              <a:endParaRPr b="1" sz="1200">
                <a:solidFill>
                  <a:srgbClr val="38761D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77" name="Google Shape;177;p30"/>
            <p:cNvCxnSpPr>
              <a:stCxn id="176" idx="1"/>
              <a:endCxn id="175" idx="3"/>
            </p:cNvCxnSpPr>
            <p:nvPr/>
          </p:nvCxnSpPr>
          <p:spPr>
            <a:xfrm flipH="1">
              <a:off x="4617388" y="2100400"/>
              <a:ext cx="1125000" cy="449700"/>
            </a:xfrm>
            <a:prstGeom prst="straightConnector1">
              <a:avLst/>
            </a:prstGeom>
            <a:noFill/>
            <a:ln cap="flat" cmpd="sng" w="28575">
              <a:solidFill>
                <a:srgbClr val="38761D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78" name="Google Shape;178;p30"/>
          <p:cNvSpPr txBox="1"/>
          <p:nvPr/>
        </p:nvSpPr>
        <p:spPr>
          <a:xfrm>
            <a:off x="369850" y="222975"/>
            <a:ext cx="75975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How is data modeled?</a:t>
            </a:r>
            <a:endParaRPr b="1" sz="3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30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/>
          <p:nvPr/>
        </p:nvSpPr>
        <p:spPr>
          <a:xfrm>
            <a:off x="8400" y="-7775"/>
            <a:ext cx="9144000" cy="1107000"/>
          </a:xfrm>
          <a:prstGeom prst="rect">
            <a:avLst/>
          </a:prstGeom>
          <a:solidFill>
            <a:srgbClr val="0063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185" name="Google Shape;185;p31"/>
          <p:cNvSpPr txBox="1"/>
          <p:nvPr/>
        </p:nvSpPr>
        <p:spPr>
          <a:xfrm>
            <a:off x="358200" y="1374275"/>
            <a:ext cx="7597500" cy="5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latin typeface="Montserrat"/>
                <a:ea typeface="Montserrat"/>
                <a:cs typeface="Montserrat"/>
                <a:sym typeface="Montserrat"/>
              </a:rPr>
              <a:t>Linking data: </a:t>
            </a:r>
            <a:r>
              <a:rPr lang="en-GB" sz="1600">
                <a:latin typeface="Montserrat"/>
                <a:ea typeface="Montserrat"/>
                <a:cs typeface="Montserrat"/>
                <a:sym typeface="Montserrat"/>
              </a:rPr>
              <a:t>items are linked to each other </a:t>
            </a:r>
            <a:endParaRPr sz="1600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86" name="Google Shape;186;p31"/>
          <p:cNvGrpSpPr/>
          <p:nvPr/>
        </p:nvGrpSpPr>
        <p:grpSpPr>
          <a:xfrm>
            <a:off x="1613250" y="1978400"/>
            <a:ext cx="6324650" cy="2721300"/>
            <a:chOff x="1156050" y="1826000"/>
            <a:chExt cx="6324650" cy="2721300"/>
          </a:xfrm>
        </p:grpSpPr>
        <p:cxnSp>
          <p:nvCxnSpPr>
            <p:cNvPr id="187" name="Google Shape;187;p31"/>
            <p:cNvCxnSpPr>
              <a:stCxn id="188" idx="1"/>
              <a:endCxn id="189" idx="3"/>
            </p:cNvCxnSpPr>
            <p:nvPr/>
          </p:nvCxnSpPr>
          <p:spPr>
            <a:xfrm rot="10800000">
              <a:off x="4830800" y="3602425"/>
              <a:ext cx="1421400" cy="0"/>
            </a:xfrm>
            <a:prstGeom prst="straightConnector1">
              <a:avLst/>
            </a:prstGeom>
            <a:noFill/>
            <a:ln cap="flat" cmpd="sng" w="28575">
              <a:solidFill>
                <a:srgbClr val="CC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188" name="Google Shape;188;p31"/>
            <p:cNvSpPr/>
            <p:nvPr/>
          </p:nvSpPr>
          <p:spPr>
            <a:xfrm>
              <a:off x="6252200" y="3205975"/>
              <a:ext cx="1228500" cy="792900"/>
            </a:xfrm>
            <a:prstGeom prst="rect">
              <a:avLst/>
            </a:prstGeom>
            <a:noFill/>
            <a:ln cap="flat" cmpd="sng" w="2857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300" u="sng">
                  <a:latin typeface="Montserrat"/>
                  <a:ea typeface="Montserrat"/>
                  <a:cs typeface="Montserrat"/>
                  <a:sym typeface="Montserrat"/>
                </a:rPr>
                <a:t>Human (Q5)</a:t>
              </a:r>
              <a:endParaRPr b="1" sz="1300" u="sng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90" name="Google Shape;190;p31"/>
            <p:cNvSpPr txBox="1"/>
            <p:nvPr/>
          </p:nvSpPr>
          <p:spPr>
            <a:xfrm>
              <a:off x="5198751" y="3297950"/>
              <a:ext cx="1083600" cy="41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latin typeface="Montserrat"/>
                  <a:ea typeface="Montserrat"/>
                  <a:cs typeface="Montserrat"/>
                  <a:sym typeface="Montserrat"/>
                </a:rPr>
                <a:t>{Instance of}</a:t>
              </a:r>
              <a:endParaRPr b="1" sz="9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91" name="Google Shape;191;p31"/>
            <p:cNvCxnSpPr/>
            <p:nvPr/>
          </p:nvCxnSpPr>
          <p:spPr>
            <a:xfrm flipH="1">
              <a:off x="4833825" y="2449050"/>
              <a:ext cx="929700" cy="754200"/>
            </a:xfrm>
            <a:prstGeom prst="straightConnector1">
              <a:avLst/>
            </a:prstGeom>
            <a:noFill/>
            <a:ln cap="flat" cmpd="sng" w="28575">
              <a:solidFill>
                <a:srgbClr val="CC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192" name="Google Shape;192;p31"/>
            <p:cNvSpPr txBox="1"/>
            <p:nvPr/>
          </p:nvSpPr>
          <p:spPr>
            <a:xfrm>
              <a:off x="4540151" y="2459750"/>
              <a:ext cx="980100" cy="41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latin typeface="Montserrat"/>
                  <a:ea typeface="Montserrat"/>
                  <a:cs typeface="Montserrat"/>
                  <a:sym typeface="Montserrat"/>
                </a:rPr>
                <a:t>{Award received}</a:t>
              </a:r>
              <a:endParaRPr b="1" sz="9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93" name="Google Shape;193;p31"/>
            <p:cNvSpPr/>
            <p:nvPr/>
          </p:nvSpPr>
          <p:spPr>
            <a:xfrm>
              <a:off x="5763525" y="1826000"/>
              <a:ext cx="1491000" cy="879000"/>
            </a:xfrm>
            <a:prstGeom prst="rect">
              <a:avLst/>
            </a:prstGeom>
            <a:noFill/>
            <a:ln cap="flat" cmpd="sng" w="2857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300" u="sng">
                  <a:latin typeface="Montserrat"/>
                  <a:ea typeface="Montserrat"/>
                  <a:cs typeface="Montserrat"/>
                  <a:sym typeface="Montserrat"/>
                </a:rPr>
                <a:t>National Women’s Hall of Fame </a:t>
              </a:r>
              <a:endParaRPr b="1" sz="1300" u="sng"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300" u="sng">
                  <a:latin typeface="Montserrat"/>
                  <a:ea typeface="Montserrat"/>
                  <a:cs typeface="Montserrat"/>
                  <a:sym typeface="Montserrat"/>
                </a:rPr>
                <a:t>(Q1967852)</a:t>
              </a:r>
              <a:endParaRPr b="1" sz="1300" u="sng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94" name="Google Shape;194;p31"/>
            <p:cNvCxnSpPr/>
            <p:nvPr/>
          </p:nvCxnSpPr>
          <p:spPr>
            <a:xfrm>
              <a:off x="2630500" y="2499325"/>
              <a:ext cx="980100" cy="717900"/>
            </a:xfrm>
            <a:prstGeom prst="straightConnector1">
              <a:avLst/>
            </a:prstGeom>
            <a:noFill/>
            <a:ln cap="flat" cmpd="sng" w="28575">
              <a:solidFill>
                <a:srgbClr val="CC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195" name="Google Shape;195;p31"/>
            <p:cNvSpPr/>
            <p:nvPr/>
          </p:nvSpPr>
          <p:spPr>
            <a:xfrm>
              <a:off x="1402000" y="2007450"/>
              <a:ext cx="1228500" cy="792900"/>
            </a:xfrm>
            <a:prstGeom prst="rect">
              <a:avLst/>
            </a:prstGeom>
            <a:noFill/>
            <a:ln cap="flat" cmpd="sng" w="2857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300" u="sng">
                  <a:latin typeface="Montserrat"/>
                  <a:ea typeface="Montserrat"/>
                  <a:cs typeface="Montserrat"/>
                  <a:sym typeface="Montserrat"/>
                </a:rPr>
                <a:t>St. Louis (Q38022)</a:t>
              </a:r>
              <a:endParaRPr b="1" sz="1300" u="sng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96" name="Google Shape;196;p31"/>
            <p:cNvSpPr txBox="1"/>
            <p:nvPr/>
          </p:nvSpPr>
          <p:spPr>
            <a:xfrm>
              <a:off x="2972046" y="2459749"/>
              <a:ext cx="871800" cy="41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latin typeface="Montserrat"/>
                  <a:ea typeface="Montserrat"/>
                  <a:cs typeface="Montserrat"/>
                  <a:sym typeface="Montserrat"/>
                </a:rPr>
                <a:t>{Place of birth}</a:t>
              </a:r>
              <a:endParaRPr b="1" sz="9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97" name="Google Shape;197;p31"/>
            <p:cNvCxnSpPr>
              <a:stCxn id="198" idx="3"/>
            </p:cNvCxnSpPr>
            <p:nvPr/>
          </p:nvCxnSpPr>
          <p:spPr>
            <a:xfrm flipH="1" rot="10800000">
              <a:off x="2513250" y="3827150"/>
              <a:ext cx="1092300" cy="323700"/>
            </a:xfrm>
            <a:prstGeom prst="straightConnector1">
              <a:avLst/>
            </a:prstGeom>
            <a:noFill/>
            <a:ln cap="flat" cmpd="sng" w="28575">
              <a:solidFill>
                <a:srgbClr val="CC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198" name="Google Shape;198;p31"/>
            <p:cNvSpPr/>
            <p:nvPr/>
          </p:nvSpPr>
          <p:spPr>
            <a:xfrm>
              <a:off x="1156050" y="3754400"/>
              <a:ext cx="1357200" cy="792900"/>
            </a:xfrm>
            <a:prstGeom prst="rect">
              <a:avLst/>
            </a:prstGeom>
            <a:noFill/>
            <a:ln cap="flat" cmpd="sng" w="2857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300" u="sng">
                  <a:latin typeface="Montserrat"/>
                  <a:ea typeface="Montserrat"/>
                  <a:cs typeface="Montserrat"/>
                  <a:sym typeface="Montserrat"/>
                </a:rPr>
                <a:t>Paul du Feu </a:t>
              </a:r>
              <a:r>
                <a:rPr b="1" lang="en-GB" sz="1200" u="sng">
                  <a:latin typeface="Montserrat"/>
                  <a:ea typeface="Montserrat"/>
                  <a:cs typeface="Montserrat"/>
                  <a:sym typeface="Montserrat"/>
                </a:rPr>
                <a:t>(Q97516507)</a:t>
              </a:r>
              <a:endParaRPr b="1" sz="1300" u="sng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99" name="Google Shape;199;p31"/>
            <p:cNvSpPr txBox="1"/>
            <p:nvPr/>
          </p:nvSpPr>
          <p:spPr>
            <a:xfrm>
              <a:off x="2514846" y="3678949"/>
              <a:ext cx="871800" cy="41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900">
                  <a:latin typeface="Montserrat"/>
                  <a:ea typeface="Montserrat"/>
                  <a:cs typeface="Montserrat"/>
                  <a:sym typeface="Montserrat"/>
                </a:rPr>
                <a:t>{Spouse}</a:t>
              </a:r>
              <a:endParaRPr b="1" sz="9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89" name="Google Shape;189;p31"/>
            <p:cNvSpPr/>
            <p:nvPr/>
          </p:nvSpPr>
          <p:spPr>
            <a:xfrm>
              <a:off x="3602250" y="3205975"/>
              <a:ext cx="1228500" cy="792900"/>
            </a:xfrm>
            <a:prstGeom prst="rect">
              <a:avLst/>
            </a:prstGeom>
            <a:noFill/>
            <a:ln cap="flat" cmpd="sng" w="2857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300" u="sng">
                  <a:latin typeface="Montserrat"/>
                  <a:ea typeface="Montserrat"/>
                  <a:cs typeface="Montserrat"/>
                  <a:sym typeface="Montserrat"/>
                </a:rPr>
                <a:t>Maya Angelou (Q19526)</a:t>
              </a:r>
              <a:endParaRPr b="1" sz="1300" u="sng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200" name="Google Shape;200;p31"/>
          <p:cNvSpPr txBox="1"/>
          <p:nvPr/>
        </p:nvSpPr>
        <p:spPr>
          <a:xfrm>
            <a:off x="280800" y="230400"/>
            <a:ext cx="78594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How is data modeled?</a:t>
            </a:r>
            <a:endParaRPr b="1" sz="3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31"/>
          <p:cNvSpPr txBox="1"/>
          <p:nvPr/>
        </p:nvSpPr>
        <p:spPr>
          <a:xfrm>
            <a:off x="3992600" y="4642100"/>
            <a:ext cx="5173500" cy="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Georgina Burnett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swe_partnerships@wikimedia.de</a:t>
            </a:r>
            <a:endParaRPr b="1" sz="1000">
              <a:solidFill>
                <a:srgbClr val="B7B7B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