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3" r:id="rId1"/>
    <p:sldMasterId id="2147483684" r:id="rId2"/>
  </p:sldMasterIdLst>
  <p:notesMasterIdLst>
    <p:notesMasterId r:id="rId13"/>
  </p:notesMasterIdLst>
  <p:sldIdLst>
    <p:sldId id="256" r:id="rId3"/>
    <p:sldId id="348" r:id="rId4"/>
    <p:sldId id="383" r:id="rId5"/>
    <p:sldId id="369" r:id="rId6"/>
    <p:sldId id="384" r:id="rId7"/>
    <p:sldId id="377" r:id="rId8"/>
    <p:sldId id="379" r:id="rId9"/>
    <p:sldId id="375" r:id="rId10"/>
    <p:sldId id="373" r:id="rId11"/>
    <p:sldId id="30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7FD76AA9-FB3F-43BE-AAA1-8D2386092F4D}">
          <p14:sldIdLst>
            <p14:sldId id="256"/>
          </p14:sldIdLst>
        </p14:section>
        <p14:section name="Updates" id="{F9097E4B-8826-4891-9E7F-5F969FA7C033}">
          <p14:sldIdLst>
            <p14:sldId id="348"/>
            <p14:sldId id="383"/>
            <p14:sldId id="369"/>
            <p14:sldId id="384"/>
            <p14:sldId id="377"/>
            <p14:sldId id="379"/>
            <p14:sldId id="375"/>
            <p14:sldId id="373"/>
            <p14:sldId id="30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8D2A15-B671-42BE-B248-1502A2E447A0}" v="835" dt="2023-09-26T07:55:47.3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11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1.xml"/><Relationship Id="rId21" Type="http://schemas.openxmlformats.org/officeDocument/2006/relationships/customXml" Target="../customXml/item3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customXml" Target="../customXml/item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09EDDC-FF65-49CF-A899-9060358C93A8}" type="datetimeFigureOut">
              <a:rPr lang="en-IE" smtClean="0"/>
              <a:t>25/09/2023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A60095-E1D8-4FAE-A535-4F194BD76B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84128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A60095-E1D8-4FAE-A535-4F194BD76B9F}" type="slidenum">
              <a:rPr lang="en-IE" smtClean="0"/>
              <a:t>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293043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A60095-E1D8-4FAE-A535-4F194BD76B9F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03005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1532670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585" y="4012345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4027256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0585" y="1103692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Thank you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0585" y="3583367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Further information, links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695819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1532670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585" y="4012345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6400330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7FBAC-DE93-F844-95F3-30AB7E2F3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67CE2E-BE24-854C-B714-915A9B5D8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09/25/2023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65E98-6DB3-5D45-B179-0B28BF6D6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47D241-0C09-EF40-BDD4-8F1F3E2A5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000F1C4-C3F0-1E42-96E2-CF97375B70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05355"/>
            <a:ext cx="10498138" cy="422079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6930670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09/25/2023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40067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7CBD7DA7-BB3E-ED40-A44A-2D14885A0B70}"/>
              </a:ext>
            </a:extLst>
          </p:cNvPr>
          <p:cNvSpPr/>
          <p:nvPr userDrawn="1"/>
        </p:nvSpPr>
        <p:spPr>
          <a:xfrm>
            <a:off x="5123210" y="-50370"/>
            <a:ext cx="7074978" cy="6420452"/>
          </a:xfrm>
          <a:custGeom>
            <a:avLst/>
            <a:gdLst>
              <a:gd name="connsiteX0" fmla="*/ 7055142 w 7055142"/>
              <a:gd name="connsiteY0" fmla="*/ 6333688 h 6350466"/>
              <a:gd name="connsiteX1" fmla="*/ 0 w 7055142"/>
              <a:gd name="connsiteY1" fmla="*/ 6350466 h 6350466"/>
              <a:gd name="connsiteX2" fmla="*/ 2072081 w 7055142"/>
              <a:gd name="connsiteY2" fmla="*/ 0 h 6350466"/>
              <a:gd name="connsiteX3" fmla="*/ 7055142 w 7055142"/>
              <a:gd name="connsiteY3" fmla="*/ 0 h 6350466"/>
              <a:gd name="connsiteX4" fmla="*/ 7055142 w 7055142"/>
              <a:gd name="connsiteY4" fmla="*/ 6333688 h 6350466"/>
              <a:gd name="connsiteX0" fmla="*/ 7038083 w 7055142"/>
              <a:gd name="connsiteY0" fmla="*/ 6357572 h 6357572"/>
              <a:gd name="connsiteX1" fmla="*/ 0 w 7055142"/>
              <a:gd name="connsiteY1" fmla="*/ 6350466 h 6357572"/>
              <a:gd name="connsiteX2" fmla="*/ 2072081 w 7055142"/>
              <a:gd name="connsiteY2" fmla="*/ 0 h 6357572"/>
              <a:gd name="connsiteX3" fmla="*/ 7055142 w 7055142"/>
              <a:gd name="connsiteY3" fmla="*/ 0 h 6357572"/>
              <a:gd name="connsiteX4" fmla="*/ 7038083 w 7055142"/>
              <a:gd name="connsiteY4" fmla="*/ 6357572 h 6357572"/>
              <a:gd name="connsiteX0" fmla="*/ 7051731 w 7068790"/>
              <a:gd name="connsiteY0" fmla="*/ 6357572 h 6357572"/>
              <a:gd name="connsiteX1" fmla="*/ 0 w 7068790"/>
              <a:gd name="connsiteY1" fmla="*/ 6350466 h 6357572"/>
              <a:gd name="connsiteX2" fmla="*/ 2085729 w 7068790"/>
              <a:gd name="connsiteY2" fmla="*/ 0 h 6357572"/>
              <a:gd name="connsiteX3" fmla="*/ 7068790 w 7068790"/>
              <a:gd name="connsiteY3" fmla="*/ 0 h 6357572"/>
              <a:gd name="connsiteX4" fmla="*/ 7051731 w 7068790"/>
              <a:gd name="connsiteY4" fmla="*/ 6357572 h 6357572"/>
              <a:gd name="connsiteX0" fmla="*/ 7051731 w 7068790"/>
              <a:gd name="connsiteY0" fmla="*/ 6357572 h 6360702"/>
              <a:gd name="connsiteX1" fmla="*/ 0 w 7068790"/>
              <a:gd name="connsiteY1" fmla="*/ 6360702 h 6360702"/>
              <a:gd name="connsiteX2" fmla="*/ 2085729 w 7068790"/>
              <a:gd name="connsiteY2" fmla="*/ 0 h 6360702"/>
              <a:gd name="connsiteX3" fmla="*/ 7068790 w 7068790"/>
              <a:gd name="connsiteY3" fmla="*/ 0 h 6360702"/>
              <a:gd name="connsiteX4" fmla="*/ 7051731 w 7068790"/>
              <a:gd name="connsiteY4" fmla="*/ 6357572 h 6360702"/>
              <a:gd name="connsiteX0" fmla="*/ 7074978 w 7074978"/>
              <a:gd name="connsiteY0" fmla="*/ 6361411 h 6361411"/>
              <a:gd name="connsiteX1" fmla="*/ 0 w 7074978"/>
              <a:gd name="connsiteY1" fmla="*/ 6360702 h 6361411"/>
              <a:gd name="connsiteX2" fmla="*/ 2085729 w 7074978"/>
              <a:gd name="connsiteY2" fmla="*/ 0 h 6361411"/>
              <a:gd name="connsiteX3" fmla="*/ 7068790 w 7074978"/>
              <a:gd name="connsiteY3" fmla="*/ 0 h 6361411"/>
              <a:gd name="connsiteX4" fmla="*/ 7074978 w 7074978"/>
              <a:gd name="connsiteY4" fmla="*/ 6361411 h 636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4978" h="6361411">
                <a:moveTo>
                  <a:pt x="7074978" y="6361411"/>
                </a:moveTo>
                <a:lnTo>
                  <a:pt x="0" y="6360702"/>
                </a:lnTo>
                <a:lnTo>
                  <a:pt x="2085729" y="0"/>
                </a:lnTo>
                <a:lnTo>
                  <a:pt x="7068790" y="0"/>
                </a:lnTo>
                <a:cubicBezTo>
                  <a:pt x="7063197" y="2119618"/>
                  <a:pt x="7063793" y="4266960"/>
                  <a:pt x="7074978" y="6361411"/>
                </a:cubicBezTo>
                <a:close/>
              </a:path>
            </a:pathLst>
          </a:custGeom>
          <a:solidFill>
            <a:srgbClr val="EFF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09/25/2023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ontent Placeholder 14">
            <a:extLst>
              <a:ext uri="{FF2B5EF4-FFF2-40B4-BE49-F238E27FC236}">
                <a16:creationId xmlns:a16="http://schemas.microsoft.com/office/drawing/2014/main" id="{C3E2C0A5-5D30-8444-BE0B-E10A6C1AAD8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72300" y="1025611"/>
            <a:ext cx="4876800" cy="5006889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  <a:lvl2pPr>
              <a:defRPr>
                <a:solidFill>
                  <a:sysClr val="windowText" lastClr="000000"/>
                </a:solidFill>
              </a:defRPr>
            </a:lvl2pPr>
            <a:lvl3pPr>
              <a:defRPr>
                <a:solidFill>
                  <a:sysClr val="windowText" lastClr="000000"/>
                </a:solidFill>
              </a:defRPr>
            </a:lvl3pPr>
            <a:lvl4pPr>
              <a:defRPr>
                <a:solidFill>
                  <a:sysClr val="windowText" lastClr="000000"/>
                </a:solidFill>
              </a:defRPr>
            </a:lvl4pPr>
            <a:lvl5pPr>
              <a:defRPr>
                <a:solidFill>
                  <a:sysClr val="windowText" lastClr="000000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9234729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09/25/2023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8E473C42-9031-4A44-9525-A95D35D496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74253" y="-2"/>
            <a:ext cx="7014949" cy="6363433"/>
          </a:xfrm>
          <a:custGeom>
            <a:avLst/>
            <a:gdLst>
              <a:gd name="connsiteX0" fmla="*/ 0 w 6418670"/>
              <a:gd name="connsiteY0" fmla="*/ 6375401 h 6375401"/>
              <a:gd name="connsiteX1" fmla="*/ 1593850 w 6418670"/>
              <a:gd name="connsiteY1" fmla="*/ 0 h 6375401"/>
              <a:gd name="connsiteX2" fmla="*/ 6418670 w 6418670"/>
              <a:gd name="connsiteY2" fmla="*/ 0 h 6375401"/>
              <a:gd name="connsiteX3" fmla="*/ 4824820 w 6418670"/>
              <a:gd name="connsiteY3" fmla="*/ 6375401 h 6375401"/>
              <a:gd name="connsiteX4" fmla="*/ 0 w 6418670"/>
              <a:gd name="connsiteY4" fmla="*/ 6375401 h 6375401"/>
              <a:gd name="connsiteX0" fmla="*/ 0 w 6419158"/>
              <a:gd name="connsiteY0" fmla="*/ 6375401 h 6383217"/>
              <a:gd name="connsiteX1" fmla="*/ 1593850 w 6419158"/>
              <a:gd name="connsiteY1" fmla="*/ 0 h 6383217"/>
              <a:gd name="connsiteX2" fmla="*/ 6418670 w 6419158"/>
              <a:gd name="connsiteY2" fmla="*/ 0 h 6383217"/>
              <a:gd name="connsiteX3" fmla="*/ 6419158 w 6419158"/>
              <a:gd name="connsiteY3" fmla="*/ 6383217 h 6383217"/>
              <a:gd name="connsiteX4" fmla="*/ 0 w 6419158"/>
              <a:gd name="connsiteY4" fmla="*/ 6375401 h 6383217"/>
              <a:gd name="connsiteX0" fmla="*/ 0 w 6825558"/>
              <a:gd name="connsiteY0" fmla="*/ 6383217 h 6383217"/>
              <a:gd name="connsiteX1" fmla="*/ 2000250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51758 w 6825558"/>
              <a:gd name="connsiteY1" fmla="*/ 15631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43943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982160"/>
              <a:gd name="connsiteY0" fmla="*/ 6394403 h 6394403"/>
              <a:gd name="connsiteX1" fmla="*/ 2000545 w 6982160"/>
              <a:gd name="connsiteY1" fmla="*/ 0 h 6394403"/>
              <a:gd name="connsiteX2" fmla="*/ 6981672 w 6982160"/>
              <a:gd name="connsiteY2" fmla="*/ 0 h 6394403"/>
              <a:gd name="connsiteX3" fmla="*/ 6982160 w 6982160"/>
              <a:gd name="connsiteY3" fmla="*/ 6383217 h 6394403"/>
              <a:gd name="connsiteX4" fmla="*/ 0 w 6982160"/>
              <a:gd name="connsiteY4" fmla="*/ 6394403 h 6394403"/>
              <a:gd name="connsiteX0" fmla="*/ 0 w 7036758"/>
              <a:gd name="connsiteY0" fmla="*/ 6378023 h 6383217"/>
              <a:gd name="connsiteX1" fmla="*/ 2055143 w 7036758"/>
              <a:gd name="connsiteY1" fmla="*/ 0 h 6383217"/>
              <a:gd name="connsiteX2" fmla="*/ 7036270 w 7036758"/>
              <a:gd name="connsiteY2" fmla="*/ 0 h 6383217"/>
              <a:gd name="connsiteX3" fmla="*/ 7036758 w 7036758"/>
              <a:gd name="connsiteY3" fmla="*/ 6383217 h 6383217"/>
              <a:gd name="connsiteX4" fmla="*/ 0 w 7036758"/>
              <a:gd name="connsiteY4" fmla="*/ 6378023 h 6383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36758" h="6383217">
                <a:moveTo>
                  <a:pt x="0" y="6378023"/>
                </a:moveTo>
                <a:lnTo>
                  <a:pt x="2055143" y="0"/>
                </a:lnTo>
                <a:lnTo>
                  <a:pt x="7036270" y="0"/>
                </a:lnTo>
                <a:cubicBezTo>
                  <a:pt x="7036433" y="2127739"/>
                  <a:pt x="7036595" y="4255478"/>
                  <a:pt x="7036758" y="6383217"/>
                </a:cubicBezTo>
                <a:lnTo>
                  <a:pt x="0" y="6378023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75583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3766" y="127583"/>
            <a:ext cx="436245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91350" y="1825625"/>
            <a:ext cx="43624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09/25/2023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Espace réservé pour une image  2">
            <a:extLst>
              <a:ext uri="{FF2B5EF4-FFF2-40B4-BE49-F238E27FC236}">
                <a16:creationId xmlns:a16="http://schemas.microsoft.com/office/drawing/2014/main" id="{D3C9D4F1-D8F0-7D46-8FD5-75979F1ECF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991350" cy="6362700"/>
          </a:xfrm>
          <a:custGeom>
            <a:avLst/>
            <a:gdLst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6991350 w 6991350"/>
              <a:gd name="connsiteY2" fmla="*/ 6362700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738804 w 6991350"/>
              <a:gd name="connsiteY2" fmla="*/ 6295792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694199 w 6991350"/>
              <a:gd name="connsiteY2" fmla="*/ 6351548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91350" h="6362700">
                <a:moveTo>
                  <a:pt x="0" y="0"/>
                </a:moveTo>
                <a:lnTo>
                  <a:pt x="6991350" y="0"/>
                </a:lnTo>
                <a:lnTo>
                  <a:pt x="4694199" y="6351548"/>
                </a:lnTo>
                <a:lnTo>
                  <a:pt x="0" y="6362700"/>
                </a:lnTo>
                <a:lnTo>
                  <a:pt x="0" y="0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11401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890844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16904"/>
            <a:ext cx="5890844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09/25/2023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E683DDF-307B-B745-A19D-6C4763AD06B9}"/>
              </a:ext>
            </a:extLst>
          </p:cNvPr>
          <p:cNvSpPr/>
          <p:nvPr userDrawn="1"/>
        </p:nvSpPr>
        <p:spPr>
          <a:xfrm>
            <a:off x="6881446" y="0"/>
            <a:ext cx="5310554" cy="63626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3C02EE4-41EB-2D42-A157-CB040EC937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83400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4490517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2" y="127583"/>
            <a:ext cx="564481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1825625"/>
            <a:ext cx="5644818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09/25/2023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6FE509-1C07-BF4F-B4BA-4F191238D8B2}"/>
              </a:ext>
            </a:extLst>
          </p:cNvPr>
          <p:cNvSpPr/>
          <p:nvPr userDrawn="1"/>
        </p:nvSpPr>
        <p:spPr>
          <a:xfrm>
            <a:off x="0" y="0"/>
            <a:ext cx="5310554" cy="63627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A40D902-FE63-8549-BEAE-315CF138BAA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54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423648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BB8C9-2C71-634F-8BA7-3848E9387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8428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593526-EF99-BC40-B3C8-A56CF0C33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8177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BF759-CDC9-6F44-B47E-802190240C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1FBC2F-D08A-6048-B6FF-DC607FD4B1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8177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676610-E191-6E4D-BE38-4CE366F088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451804-457B-1C4E-9D5C-12181257E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09/25/2023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02FA55-5A82-2948-A2CA-43042ABE1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575128-1AFD-B642-8EEF-9242D51C6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0118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7FBAC-DE93-F844-95F3-30AB7E2F3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67CE2E-BE24-854C-B714-915A9B5D8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pPr/>
              <a:t>09/25/2023</a:t>
            </a:fld>
            <a:endParaRPr lang="en-L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65E98-6DB3-5D45-B179-0B28BF6D6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47D241-0C09-EF40-BDD4-8F1F3E2A5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pPr/>
              <a:t>‹#›</a:t>
            </a:fld>
            <a:endParaRPr lang="en-LU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000F1C4-C3F0-1E42-96E2-CF97375B70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05355"/>
            <a:ext cx="10498138" cy="422079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564740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0585" y="1041400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GB"/>
              <a:t>Thank you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0585" y="3521075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Further information, links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52291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09/25/2023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156771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7CBD7DA7-BB3E-ED40-A44A-2D14885A0B70}"/>
              </a:ext>
            </a:extLst>
          </p:cNvPr>
          <p:cNvSpPr/>
          <p:nvPr userDrawn="1"/>
        </p:nvSpPr>
        <p:spPr>
          <a:xfrm>
            <a:off x="5123210" y="-50370"/>
            <a:ext cx="7074978" cy="6420452"/>
          </a:xfrm>
          <a:custGeom>
            <a:avLst/>
            <a:gdLst>
              <a:gd name="connsiteX0" fmla="*/ 7055142 w 7055142"/>
              <a:gd name="connsiteY0" fmla="*/ 6333688 h 6350466"/>
              <a:gd name="connsiteX1" fmla="*/ 0 w 7055142"/>
              <a:gd name="connsiteY1" fmla="*/ 6350466 h 6350466"/>
              <a:gd name="connsiteX2" fmla="*/ 2072081 w 7055142"/>
              <a:gd name="connsiteY2" fmla="*/ 0 h 6350466"/>
              <a:gd name="connsiteX3" fmla="*/ 7055142 w 7055142"/>
              <a:gd name="connsiteY3" fmla="*/ 0 h 6350466"/>
              <a:gd name="connsiteX4" fmla="*/ 7055142 w 7055142"/>
              <a:gd name="connsiteY4" fmla="*/ 6333688 h 6350466"/>
              <a:gd name="connsiteX0" fmla="*/ 7038083 w 7055142"/>
              <a:gd name="connsiteY0" fmla="*/ 6357572 h 6357572"/>
              <a:gd name="connsiteX1" fmla="*/ 0 w 7055142"/>
              <a:gd name="connsiteY1" fmla="*/ 6350466 h 6357572"/>
              <a:gd name="connsiteX2" fmla="*/ 2072081 w 7055142"/>
              <a:gd name="connsiteY2" fmla="*/ 0 h 6357572"/>
              <a:gd name="connsiteX3" fmla="*/ 7055142 w 7055142"/>
              <a:gd name="connsiteY3" fmla="*/ 0 h 6357572"/>
              <a:gd name="connsiteX4" fmla="*/ 7038083 w 7055142"/>
              <a:gd name="connsiteY4" fmla="*/ 6357572 h 6357572"/>
              <a:gd name="connsiteX0" fmla="*/ 7051731 w 7068790"/>
              <a:gd name="connsiteY0" fmla="*/ 6357572 h 6357572"/>
              <a:gd name="connsiteX1" fmla="*/ 0 w 7068790"/>
              <a:gd name="connsiteY1" fmla="*/ 6350466 h 6357572"/>
              <a:gd name="connsiteX2" fmla="*/ 2085729 w 7068790"/>
              <a:gd name="connsiteY2" fmla="*/ 0 h 6357572"/>
              <a:gd name="connsiteX3" fmla="*/ 7068790 w 7068790"/>
              <a:gd name="connsiteY3" fmla="*/ 0 h 6357572"/>
              <a:gd name="connsiteX4" fmla="*/ 7051731 w 7068790"/>
              <a:gd name="connsiteY4" fmla="*/ 6357572 h 6357572"/>
              <a:gd name="connsiteX0" fmla="*/ 7051731 w 7068790"/>
              <a:gd name="connsiteY0" fmla="*/ 6357572 h 6360702"/>
              <a:gd name="connsiteX1" fmla="*/ 0 w 7068790"/>
              <a:gd name="connsiteY1" fmla="*/ 6360702 h 6360702"/>
              <a:gd name="connsiteX2" fmla="*/ 2085729 w 7068790"/>
              <a:gd name="connsiteY2" fmla="*/ 0 h 6360702"/>
              <a:gd name="connsiteX3" fmla="*/ 7068790 w 7068790"/>
              <a:gd name="connsiteY3" fmla="*/ 0 h 6360702"/>
              <a:gd name="connsiteX4" fmla="*/ 7051731 w 7068790"/>
              <a:gd name="connsiteY4" fmla="*/ 6357572 h 6360702"/>
              <a:gd name="connsiteX0" fmla="*/ 7074978 w 7074978"/>
              <a:gd name="connsiteY0" fmla="*/ 6361411 h 6361411"/>
              <a:gd name="connsiteX1" fmla="*/ 0 w 7074978"/>
              <a:gd name="connsiteY1" fmla="*/ 6360702 h 6361411"/>
              <a:gd name="connsiteX2" fmla="*/ 2085729 w 7074978"/>
              <a:gd name="connsiteY2" fmla="*/ 0 h 6361411"/>
              <a:gd name="connsiteX3" fmla="*/ 7068790 w 7074978"/>
              <a:gd name="connsiteY3" fmla="*/ 0 h 6361411"/>
              <a:gd name="connsiteX4" fmla="*/ 7074978 w 7074978"/>
              <a:gd name="connsiteY4" fmla="*/ 6361411 h 636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4978" h="6361411">
                <a:moveTo>
                  <a:pt x="7074978" y="6361411"/>
                </a:moveTo>
                <a:lnTo>
                  <a:pt x="0" y="6360702"/>
                </a:lnTo>
                <a:lnTo>
                  <a:pt x="2085729" y="0"/>
                </a:lnTo>
                <a:lnTo>
                  <a:pt x="7068790" y="0"/>
                </a:lnTo>
                <a:cubicBezTo>
                  <a:pt x="7063197" y="2119618"/>
                  <a:pt x="7063793" y="4266960"/>
                  <a:pt x="7074978" y="6361411"/>
                </a:cubicBezTo>
                <a:close/>
              </a:path>
            </a:pathLst>
          </a:custGeom>
          <a:solidFill>
            <a:srgbClr val="EFF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09/25/2023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10" name="Content Placeholder 14">
            <a:extLst>
              <a:ext uri="{FF2B5EF4-FFF2-40B4-BE49-F238E27FC236}">
                <a16:creationId xmlns:a16="http://schemas.microsoft.com/office/drawing/2014/main" id="{C3E2C0A5-5D30-8444-BE0B-E10A6C1AAD8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72300" y="1025611"/>
            <a:ext cx="4876800" cy="5006889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  <a:lvl2pPr>
              <a:defRPr>
                <a:solidFill>
                  <a:sysClr val="windowText" lastClr="000000"/>
                </a:solidFill>
              </a:defRPr>
            </a:lvl2pPr>
            <a:lvl3pPr>
              <a:defRPr>
                <a:solidFill>
                  <a:sysClr val="windowText" lastClr="000000"/>
                </a:solidFill>
              </a:defRPr>
            </a:lvl3pPr>
            <a:lvl4pPr>
              <a:defRPr>
                <a:solidFill>
                  <a:sysClr val="windowText" lastClr="000000"/>
                </a:solidFill>
              </a:defRPr>
            </a:lvl4pPr>
            <a:lvl5pPr>
              <a:defRPr>
                <a:solidFill>
                  <a:sysClr val="windowText" lastClr="000000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066732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09/25/2023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8E473C42-9031-4A44-9525-A95D35D496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74253" y="-2"/>
            <a:ext cx="7014949" cy="6363433"/>
          </a:xfrm>
          <a:custGeom>
            <a:avLst/>
            <a:gdLst>
              <a:gd name="connsiteX0" fmla="*/ 0 w 6418670"/>
              <a:gd name="connsiteY0" fmla="*/ 6375401 h 6375401"/>
              <a:gd name="connsiteX1" fmla="*/ 1593850 w 6418670"/>
              <a:gd name="connsiteY1" fmla="*/ 0 h 6375401"/>
              <a:gd name="connsiteX2" fmla="*/ 6418670 w 6418670"/>
              <a:gd name="connsiteY2" fmla="*/ 0 h 6375401"/>
              <a:gd name="connsiteX3" fmla="*/ 4824820 w 6418670"/>
              <a:gd name="connsiteY3" fmla="*/ 6375401 h 6375401"/>
              <a:gd name="connsiteX4" fmla="*/ 0 w 6418670"/>
              <a:gd name="connsiteY4" fmla="*/ 6375401 h 6375401"/>
              <a:gd name="connsiteX0" fmla="*/ 0 w 6419158"/>
              <a:gd name="connsiteY0" fmla="*/ 6375401 h 6383217"/>
              <a:gd name="connsiteX1" fmla="*/ 1593850 w 6419158"/>
              <a:gd name="connsiteY1" fmla="*/ 0 h 6383217"/>
              <a:gd name="connsiteX2" fmla="*/ 6418670 w 6419158"/>
              <a:gd name="connsiteY2" fmla="*/ 0 h 6383217"/>
              <a:gd name="connsiteX3" fmla="*/ 6419158 w 6419158"/>
              <a:gd name="connsiteY3" fmla="*/ 6383217 h 6383217"/>
              <a:gd name="connsiteX4" fmla="*/ 0 w 6419158"/>
              <a:gd name="connsiteY4" fmla="*/ 6375401 h 6383217"/>
              <a:gd name="connsiteX0" fmla="*/ 0 w 6825558"/>
              <a:gd name="connsiteY0" fmla="*/ 6383217 h 6383217"/>
              <a:gd name="connsiteX1" fmla="*/ 2000250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51758 w 6825558"/>
              <a:gd name="connsiteY1" fmla="*/ 15631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43943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982160"/>
              <a:gd name="connsiteY0" fmla="*/ 6394403 h 6394403"/>
              <a:gd name="connsiteX1" fmla="*/ 2000545 w 6982160"/>
              <a:gd name="connsiteY1" fmla="*/ 0 h 6394403"/>
              <a:gd name="connsiteX2" fmla="*/ 6981672 w 6982160"/>
              <a:gd name="connsiteY2" fmla="*/ 0 h 6394403"/>
              <a:gd name="connsiteX3" fmla="*/ 6982160 w 6982160"/>
              <a:gd name="connsiteY3" fmla="*/ 6383217 h 6394403"/>
              <a:gd name="connsiteX4" fmla="*/ 0 w 6982160"/>
              <a:gd name="connsiteY4" fmla="*/ 6394403 h 6394403"/>
              <a:gd name="connsiteX0" fmla="*/ 0 w 7036758"/>
              <a:gd name="connsiteY0" fmla="*/ 6378023 h 6383217"/>
              <a:gd name="connsiteX1" fmla="*/ 2055143 w 7036758"/>
              <a:gd name="connsiteY1" fmla="*/ 0 h 6383217"/>
              <a:gd name="connsiteX2" fmla="*/ 7036270 w 7036758"/>
              <a:gd name="connsiteY2" fmla="*/ 0 h 6383217"/>
              <a:gd name="connsiteX3" fmla="*/ 7036758 w 7036758"/>
              <a:gd name="connsiteY3" fmla="*/ 6383217 h 6383217"/>
              <a:gd name="connsiteX4" fmla="*/ 0 w 7036758"/>
              <a:gd name="connsiteY4" fmla="*/ 6378023 h 6383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36758" h="6383217">
                <a:moveTo>
                  <a:pt x="0" y="6378023"/>
                </a:moveTo>
                <a:lnTo>
                  <a:pt x="2055143" y="0"/>
                </a:lnTo>
                <a:lnTo>
                  <a:pt x="7036270" y="0"/>
                </a:lnTo>
                <a:cubicBezTo>
                  <a:pt x="7036433" y="2127739"/>
                  <a:pt x="7036595" y="4255478"/>
                  <a:pt x="7036758" y="6383217"/>
                </a:cubicBezTo>
                <a:lnTo>
                  <a:pt x="0" y="6378023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0973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3766" y="127583"/>
            <a:ext cx="436245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91350" y="1825625"/>
            <a:ext cx="43624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09/25/2023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8" name="Espace réservé pour une image  2">
            <a:extLst>
              <a:ext uri="{FF2B5EF4-FFF2-40B4-BE49-F238E27FC236}">
                <a16:creationId xmlns:a16="http://schemas.microsoft.com/office/drawing/2014/main" id="{D3C9D4F1-D8F0-7D46-8FD5-75979F1ECF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991350" cy="6362700"/>
          </a:xfrm>
          <a:custGeom>
            <a:avLst/>
            <a:gdLst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6991350 w 6991350"/>
              <a:gd name="connsiteY2" fmla="*/ 6362700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738804 w 6991350"/>
              <a:gd name="connsiteY2" fmla="*/ 6295792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694199 w 6991350"/>
              <a:gd name="connsiteY2" fmla="*/ 6351548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91350" h="6362700">
                <a:moveTo>
                  <a:pt x="0" y="0"/>
                </a:moveTo>
                <a:lnTo>
                  <a:pt x="6991350" y="0"/>
                </a:lnTo>
                <a:lnTo>
                  <a:pt x="4694199" y="6351548"/>
                </a:lnTo>
                <a:lnTo>
                  <a:pt x="0" y="6362700"/>
                </a:lnTo>
                <a:lnTo>
                  <a:pt x="0" y="0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7793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890844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890844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09/25/2023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E683DDF-307B-B745-A19D-6C4763AD06B9}"/>
              </a:ext>
            </a:extLst>
          </p:cNvPr>
          <p:cNvSpPr/>
          <p:nvPr userDrawn="1"/>
        </p:nvSpPr>
        <p:spPr>
          <a:xfrm>
            <a:off x="6881446" y="0"/>
            <a:ext cx="5310554" cy="6353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3C02EE4-41EB-2D42-A157-CB040EC937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83400" y="-8701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533186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2" y="127583"/>
            <a:ext cx="564481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1825625"/>
            <a:ext cx="5644818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09/25/2023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6FE509-1C07-BF4F-B4BA-4F191238D8B2}"/>
              </a:ext>
            </a:extLst>
          </p:cNvPr>
          <p:cNvSpPr/>
          <p:nvPr userDrawn="1"/>
        </p:nvSpPr>
        <p:spPr>
          <a:xfrm>
            <a:off x="0" y="0"/>
            <a:ext cx="5310554" cy="6353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A40D902-FE63-8549-BEAE-315CF138BAA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54" y="-8701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855653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BB8C9-2C71-634F-8BA7-3848E9387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8428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593526-EF99-BC40-B3C8-A56CF0C33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8177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BF759-CDC9-6F44-B47E-802190240C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1FBC2F-D08A-6048-B6FF-DC607FD4B1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8177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676610-E191-6E4D-BE38-4CE366F088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451804-457B-1C4E-9D5C-12181257E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09/25/2023</a:t>
            </a:fld>
            <a:endParaRPr lang="en-L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02FA55-5A82-2948-A2CA-43042ABE1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575128-1AFD-B642-8EEF-9242D51C6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619448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10.sv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D3507F-C78C-0E4C-929B-9F56E7F51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10498014" cy="1325563"/>
          </a:xfrm>
          <a:prstGeom prst="rect">
            <a:avLst/>
          </a:prstGeom>
        </p:spPr>
        <p:txBody>
          <a:bodyPr vert="horz" lIns="0" tIns="45720" rIns="0" bIns="0" rtlCol="0" anchor="b" anchorCtr="0">
            <a:normAutofit/>
          </a:bodyPr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AA5AFE-711A-8F46-B92C-33CC44EC0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498015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71EB6D-8ABB-1147-8489-BE9B909BB1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1412"/>
            <a:ext cx="879389" cy="365125"/>
          </a:xfrm>
          <a:prstGeom prst="rect">
            <a:avLst/>
          </a:prstGeom>
        </p:spPr>
        <p:txBody>
          <a:bodyPr vert="horz" lIns="3600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EB9396DD-5958-CB49-B505-4DF394E596EA}" type="datetimeFigureOut">
              <a:rPr lang="en-LU" smtClean="0"/>
              <a:pPr/>
              <a:t>09/25/2023</a:t>
            </a:fld>
            <a:endParaRPr lang="en-L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2FBB7-A709-ED4D-AD81-E9B04C1432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17589" y="6421412"/>
            <a:ext cx="41148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L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33531-99A1-D441-8201-5908D0505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21412"/>
            <a:ext cx="7023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29B4BBC-BB84-A046-AB44-125112278BC9}" type="slidenum">
              <a:rPr lang="en-LU" smtClean="0"/>
              <a:pPr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787833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D3507F-C78C-0E4C-929B-9F56E7F51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10498014" cy="1325563"/>
          </a:xfrm>
          <a:prstGeom prst="rect">
            <a:avLst/>
          </a:prstGeom>
        </p:spPr>
        <p:txBody>
          <a:bodyPr vert="horz" lIns="0" tIns="45720" rIns="0" bIns="0" rtlCol="0" anchor="b" anchorCtr="0">
            <a:normAutofit/>
          </a:bodyPr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AA5AFE-711A-8F46-B92C-33CC44EC0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498015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71EB6D-8ABB-1147-8489-BE9B909BB1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1412"/>
            <a:ext cx="879389" cy="365125"/>
          </a:xfrm>
          <a:prstGeom prst="rect">
            <a:avLst/>
          </a:prstGeom>
        </p:spPr>
        <p:txBody>
          <a:bodyPr vert="horz" lIns="3600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09/25/2023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2FBB7-A709-ED4D-AD81-E9B04C1432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17589" y="6421412"/>
            <a:ext cx="41148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33531-99A1-D441-8201-5908D0505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21412"/>
            <a:ext cx="7023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0704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E" sz="2800" dirty="0"/>
              <a:t>eForms SDK – status update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Ioannis Rousochatzakis, Publications Office, 26/9/2023</a:t>
            </a:r>
          </a:p>
        </p:txBody>
      </p:sp>
    </p:spTree>
    <p:extLst>
      <p:ext uri="{BB962C8B-B14F-4D97-AF65-F5344CB8AC3E}">
        <p14:creationId xmlns:p14="http://schemas.microsoft.com/office/powerpoint/2010/main" val="1421579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BA4FE-1618-4372-A310-8B4110B90E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/>
              <a:t>Thank you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DD4072C-6256-A35E-2BA3-9ED73E0133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61973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423F5-8E38-4BDE-C44B-249BCDD85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C197DB-E24B-ADD7-E7A7-7890C078D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00E9-A22B-49E3-A9A4-658F255CFFA4}" type="slidenum">
              <a:rPr lang="en-IE" smtClean="0"/>
              <a:pPr/>
              <a:t>2</a:t>
            </a:fld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CA6A57-7822-E9BE-47F4-DFFDF5D9A44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SDK 1.9.0 coming soon</a:t>
            </a:r>
            <a:br>
              <a:rPr lang="en-US" dirty="0"/>
            </a:b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(currently in test)</a:t>
            </a:r>
          </a:p>
          <a:p>
            <a:r>
              <a:rPr lang="en-US" dirty="0"/>
              <a:t>SDK 1.10.0 under development</a:t>
            </a:r>
          </a:p>
          <a:p>
            <a:pPr lvl="0"/>
            <a:r>
              <a:rPr lang="en-US" dirty="0"/>
              <a:t>SDK 2.0.0-alpha.1 released</a:t>
            </a:r>
          </a:p>
          <a:p>
            <a:pPr lvl="1"/>
            <a:r>
              <a:rPr lang="en-US" dirty="0"/>
              <a:t>EFX Toolkit Java 2.0.0-alpha.1</a:t>
            </a:r>
          </a:p>
          <a:p>
            <a:pPr lvl="1"/>
            <a:r>
              <a:rPr lang="en-US" dirty="0"/>
              <a:t>Work on SDK 2 continues</a:t>
            </a:r>
          </a:p>
          <a:p>
            <a:pPr lvl="1"/>
            <a:r>
              <a:rPr lang="en-US" dirty="0"/>
              <a:t>SDK 2.0.0-alpha.2 after October</a:t>
            </a:r>
          </a:p>
          <a:p>
            <a:pPr lvl="0"/>
            <a:r>
              <a:rPr lang="en-US" dirty="0"/>
              <a:t>Patching all active SDK versions as promised </a:t>
            </a:r>
            <a:br>
              <a:rPr lang="en-US" dirty="0"/>
            </a:b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(translations, view-templates)</a:t>
            </a:r>
            <a:endParaRPr lang="en-US" dirty="0"/>
          </a:p>
          <a:p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947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F083D-160F-A13C-E259-F81C3B38C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Work on SDK 1.10.0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770FBE-AC4C-060E-1B74-939753F61AD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IE" dirty="0"/>
              <a:t>Updates and fixes in the eForms metadata </a:t>
            </a:r>
            <a:br>
              <a:rPr lang="en-IE" dirty="0"/>
            </a:br>
            <a:r>
              <a:rPr lang="en-IE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(rules, translations etc.).</a:t>
            </a:r>
          </a:p>
          <a:p>
            <a:r>
              <a:rPr lang="en-IE" dirty="0"/>
              <a:t>Additional metadata in fields.json </a:t>
            </a:r>
          </a:p>
          <a:p>
            <a:pPr lvl="1"/>
            <a:r>
              <a:rPr lang="en-IE" dirty="0"/>
              <a:t>To work with identifier fields</a:t>
            </a:r>
          </a:p>
          <a:p>
            <a:pPr lvl="1"/>
            <a:r>
              <a:rPr lang="en-IE" dirty="0"/>
              <a:t>To link field attributes to fields</a:t>
            </a:r>
          </a:p>
          <a:p>
            <a:pPr lvl="1"/>
            <a:r>
              <a:rPr lang="en-IE" dirty="0"/>
              <a:t>To identify special purpose fields and nodes</a:t>
            </a:r>
          </a:p>
          <a:p>
            <a:pPr lvl="1"/>
            <a:r>
              <a:rPr lang="en-IE" dirty="0"/>
              <a:t>To link corresponding date and time fields</a:t>
            </a:r>
          </a:p>
          <a:p>
            <a:r>
              <a:rPr lang="en-IE" dirty="0"/>
              <a:t>Additional metadata in notice-type definitions </a:t>
            </a:r>
          </a:p>
          <a:p>
            <a:pPr lvl="1"/>
            <a:r>
              <a:rPr lang="en-IE" dirty="0"/>
              <a:t>To identify special notice sections </a:t>
            </a:r>
            <a:br>
              <a:rPr lang="en-IE" dirty="0"/>
            </a:br>
            <a:r>
              <a:rPr lang="en-IE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(organisations, change etc.)</a:t>
            </a:r>
          </a:p>
          <a:p>
            <a:pPr lvl="1"/>
            <a:r>
              <a:rPr lang="en-IE" dirty="0"/>
              <a:t>To work with “unpublished” fields</a:t>
            </a:r>
          </a:p>
          <a:p>
            <a:r>
              <a:rPr lang="en-IE" dirty="0"/>
              <a:t>Updated Schematron files that improve validation performance</a:t>
            </a:r>
          </a:p>
        </p:txBody>
      </p:sp>
    </p:spTree>
    <p:extLst>
      <p:ext uri="{BB962C8B-B14F-4D97-AF65-F5344CB8AC3E}">
        <p14:creationId xmlns:p14="http://schemas.microsoft.com/office/powerpoint/2010/main" val="399231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5ADC8-6EC5-804B-3F76-12C2AEF49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EFX Toolkit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3B7435-B1AB-6315-D876-13BDD4BC53F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IE" dirty="0"/>
              <a:t>EFX Toolkit 2 under development</a:t>
            </a:r>
          </a:p>
          <a:p>
            <a:pPr lvl="1"/>
            <a:r>
              <a:rPr lang="en-IE" dirty="0"/>
              <a:t>Adds support for EFX 2 language updates</a:t>
            </a:r>
          </a:p>
          <a:p>
            <a:pPr lvl="1"/>
            <a:r>
              <a:rPr lang="en-IE" dirty="0"/>
              <a:t>Significant refactoring</a:t>
            </a:r>
            <a:br>
              <a:rPr lang="en-IE" dirty="0"/>
            </a:br>
            <a:r>
              <a:rPr lang="en-IE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(improved type management)</a:t>
            </a:r>
          </a:p>
          <a:p>
            <a:pPr lvl="1"/>
            <a:r>
              <a:rPr lang="en-IE" dirty="0"/>
              <a:t>EFX Toolkit 2.0.0-alpha.1 released</a:t>
            </a:r>
          </a:p>
          <a:p>
            <a:r>
              <a:rPr lang="en-IE" dirty="0"/>
              <a:t>All recent updates to EFX 1 released in 1.3.0</a:t>
            </a:r>
          </a:p>
          <a:p>
            <a:pPr lvl="1"/>
            <a:r>
              <a:rPr lang="en-IE" dirty="0"/>
              <a:t>Fixes EFX 1 multilingual-text issues </a:t>
            </a:r>
          </a:p>
          <a:p>
            <a:pPr lvl="1"/>
            <a:r>
              <a:rPr lang="en-IE" dirty="0"/>
              <a:t>No further updates to EFX Toolkit 1</a:t>
            </a:r>
            <a:br>
              <a:rPr lang="en-IE" dirty="0"/>
            </a:br>
            <a:r>
              <a:rPr lang="en-IE" dirty="0"/>
              <a:t>(only patches to 1.3 if needed)</a:t>
            </a:r>
          </a:p>
          <a:p>
            <a:pPr lvl="1"/>
            <a:r>
              <a:rPr lang="en-IE" dirty="0"/>
              <a:t>Dropped support for pre-release versions of EFX (SDK 0.x.x)</a:t>
            </a:r>
          </a:p>
          <a:p>
            <a:r>
              <a:rPr lang="en-IE" dirty="0"/>
              <a:t>eForms Core Library and sample applications updated in parallel.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87618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480682-7441-2FF7-5171-19F158573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State of the SDK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FA3A02-EDB4-0BDA-2990-781C1521111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IE" dirty="0"/>
              <a:t>eSender roll-out deadline approaching</a:t>
            </a:r>
          </a:p>
          <a:p>
            <a:pPr lvl="1"/>
            <a:r>
              <a:rPr lang="en-IE" dirty="0"/>
              <a:t>Difficulties are to be expected in any roll-out</a:t>
            </a:r>
          </a:p>
          <a:p>
            <a:r>
              <a:rPr lang="en-IE" dirty="0"/>
              <a:t>SDK updates still a source of anxiety for eSenders</a:t>
            </a:r>
          </a:p>
          <a:p>
            <a:pPr lvl="1"/>
            <a:r>
              <a:rPr lang="en-IE" dirty="0"/>
              <a:t>SDK maturity sometimes questioned</a:t>
            </a:r>
          </a:p>
          <a:p>
            <a:pPr lvl="1"/>
            <a:r>
              <a:rPr lang="en-IE" dirty="0"/>
              <a:t>eForms application maturity also questionable so early in the roll-out</a:t>
            </a:r>
          </a:p>
          <a:p>
            <a:pPr lvl="1"/>
            <a:r>
              <a:rPr lang="en-IE" dirty="0"/>
              <a:t>Non-breaking SDK changes, sometimes cause applications to “break”</a:t>
            </a:r>
          </a:p>
          <a:p>
            <a:r>
              <a:rPr lang="en-IE" dirty="0"/>
              <a:t>Constantly trying to improve and iron-out all details</a:t>
            </a:r>
            <a:br>
              <a:rPr lang="en-IE" dirty="0"/>
            </a:br>
            <a:r>
              <a:rPr lang="en-IE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(also trying to improve our ability to test and release faster)</a:t>
            </a:r>
          </a:p>
          <a:p>
            <a:r>
              <a:rPr lang="en-IE" dirty="0"/>
              <a:t>To address problems: “GitHub Discussions” and “GitHub Issues”</a:t>
            </a:r>
            <a:br>
              <a:rPr lang="en-IE" dirty="0"/>
            </a:br>
            <a:r>
              <a:rPr lang="en-IE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(we are trying to better organise our response)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21544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91B0B-B119-8C1D-F514-05C40FD69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What the SDK is and how it came to be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55418A-5996-863D-F43D-BE0268313E2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IE" dirty="0"/>
              <a:t>Initially, the eForms regulation was encoded in: </a:t>
            </a:r>
          </a:p>
          <a:p>
            <a:pPr lvl="1"/>
            <a:r>
              <a:rPr lang="en-IE" dirty="0"/>
              <a:t>An XML Schema (December 2019)</a:t>
            </a:r>
          </a:p>
          <a:p>
            <a:pPr lvl="1"/>
            <a:r>
              <a:rPr lang="en-IE" dirty="0"/>
              <a:t>An “eForms Schema Usage” reference document (March 2020)</a:t>
            </a:r>
          </a:p>
          <a:p>
            <a:r>
              <a:rPr lang="en-IE" dirty="0"/>
              <a:t>Had we not created the SDK:</a:t>
            </a:r>
          </a:p>
          <a:p>
            <a:pPr lvl="1"/>
            <a:r>
              <a:rPr lang="en-IE" dirty="0"/>
              <a:t>The only machine-readable information developers would receive = eForms Schema.</a:t>
            </a:r>
          </a:p>
          <a:p>
            <a:pPr lvl="1"/>
            <a:r>
              <a:rPr lang="en-IE" dirty="0"/>
              <a:t>Updates (and fixes of mistakes) = new versions of the reference document.</a:t>
            </a:r>
          </a:p>
          <a:p>
            <a:pPr lvl="1"/>
            <a:r>
              <a:rPr lang="en-IE" dirty="0"/>
              <a:t>eSenders would have to read the document, interpret it, and update their software.</a:t>
            </a:r>
          </a:p>
          <a:p>
            <a:r>
              <a:rPr lang="en-IE" dirty="0"/>
              <a:t>The SDK does one thing and one thing only:</a:t>
            </a:r>
          </a:p>
          <a:p>
            <a:pPr lvl="1"/>
            <a:r>
              <a:rPr lang="en-IE" dirty="0"/>
              <a:t>Provides a machine-readable version of the information contained in the reference document</a:t>
            </a:r>
            <a:br>
              <a:rPr lang="en-IE" dirty="0"/>
            </a:br>
            <a:r>
              <a:rPr lang="en-IE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(so that you do not have to read, interpret and code every change or fix every mistake by hand)</a:t>
            </a:r>
          </a:p>
        </p:txBody>
      </p:sp>
    </p:spTree>
    <p:extLst>
      <p:ext uri="{BB962C8B-B14F-4D97-AF65-F5344CB8AC3E}">
        <p14:creationId xmlns:p14="http://schemas.microsoft.com/office/powerpoint/2010/main" val="1035282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365A0-201E-3BFF-64E1-9325850C1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SDK stability &amp; maturity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308913-088F-CD9A-A6B0-865D772B65A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IE" dirty="0"/>
              <a:t>The SDK adds “form” to the “content” of the reference document.</a:t>
            </a:r>
          </a:p>
          <a:p>
            <a:pPr lvl="1"/>
            <a:r>
              <a:rPr lang="en-IE" dirty="0"/>
              <a:t>By adding “form”, the “content” becomes machine-readable.</a:t>
            </a:r>
          </a:p>
          <a:p>
            <a:r>
              <a:rPr lang="en-IE" dirty="0"/>
              <a:t>Maturity or stability of the SDK = maturity or stability of the “form”</a:t>
            </a:r>
          </a:p>
          <a:p>
            <a:pPr lvl="1"/>
            <a:r>
              <a:rPr lang="en-IE" dirty="0"/>
              <a:t>The SDK “form” is unchanged since August 2022.</a:t>
            </a:r>
            <a:br>
              <a:rPr lang="en-IE" dirty="0"/>
            </a:br>
            <a:r>
              <a:rPr lang="en-IE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(this does not make it mature but it does make it stable)</a:t>
            </a:r>
          </a:p>
          <a:p>
            <a:pPr lvl="1"/>
            <a:r>
              <a:rPr lang="en-IE" dirty="0"/>
              <a:t>The SDK “content” undergoes same changes as it would in human-readable-only form.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06153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DBD45-33C8-0B60-9B10-60855431B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SDK bugs and bug-fixes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465E75-AD0C-2388-6491-F5F79F25A3D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IE" dirty="0"/>
              <a:t>The SDK can (and does) contain mistakes</a:t>
            </a:r>
          </a:p>
          <a:p>
            <a:pPr lvl="1"/>
            <a:r>
              <a:rPr lang="en-IE" dirty="0"/>
              <a:t>SDK versioning allows mistakes to be fixed</a:t>
            </a:r>
          </a:p>
          <a:p>
            <a:pPr lvl="1"/>
            <a:endParaRPr lang="en-IE" dirty="0"/>
          </a:p>
          <a:p>
            <a:pPr marL="0" indent="0">
              <a:buNone/>
            </a:pPr>
            <a:r>
              <a:rPr lang="en-IE" b="1" dirty="0"/>
              <a:t>However</a:t>
            </a:r>
          </a:p>
          <a:p>
            <a:r>
              <a:rPr lang="en-IE" dirty="0"/>
              <a:t>The SDK is a metadata collection; not a software.</a:t>
            </a:r>
          </a:p>
          <a:p>
            <a:r>
              <a:rPr lang="en-IE" dirty="0"/>
              <a:t>The SDK </a:t>
            </a:r>
            <a:r>
              <a:rPr lang="en-IE" b="1" dirty="0"/>
              <a:t>can be read </a:t>
            </a:r>
            <a:r>
              <a:rPr lang="en-IE" dirty="0"/>
              <a:t>by a machine; it </a:t>
            </a:r>
            <a:r>
              <a:rPr lang="en-IE" b="1" dirty="0"/>
              <a:t>cannot write</a:t>
            </a:r>
            <a:r>
              <a:rPr lang="en-IE" dirty="0"/>
              <a:t> or create data.</a:t>
            </a:r>
          </a:p>
          <a:p>
            <a:r>
              <a:rPr lang="en-IE" dirty="0"/>
              <a:t>Mistakes in the SDK can only cause:</a:t>
            </a:r>
          </a:p>
          <a:p>
            <a:pPr lvl="1"/>
            <a:r>
              <a:rPr lang="en-IE" dirty="0"/>
              <a:t>notice validation issues</a:t>
            </a:r>
          </a:p>
          <a:p>
            <a:pPr lvl="1"/>
            <a:r>
              <a:rPr lang="en-IE" dirty="0"/>
              <a:t>notice visualisation issues</a:t>
            </a:r>
          </a:p>
          <a:p>
            <a:r>
              <a:rPr lang="en-IE" dirty="0"/>
              <a:t>Applications should handle gracefully any mistakes in the SDK </a:t>
            </a:r>
            <a:br>
              <a:rPr lang="en-IE" dirty="0"/>
            </a:br>
            <a:r>
              <a:rPr lang="en-IE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(mistakes in the SDK should not cause an application to “crash”)</a:t>
            </a:r>
          </a:p>
        </p:txBody>
      </p:sp>
    </p:spTree>
    <p:extLst>
      <p:ext uri="{BB962C8B-B14F-4D97-AF65-F5344CB8AC3E}">
        <p14:creationId xmlns:p14="http://schemas.microsoft.com/office/powerpoint/2010/main" val="732146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6E508-1DEB-1353-C0B6-651496A0C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GitHub “Discussions” and “Issues”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121811-5389-836C-AAC5-7793D116C71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IE" dirty="0"/>
              <a:t>For specific bugs use GitHub Issues</a:t>
            </a:r>
            <a:br>
              <a:rPr lang="en-IE" dirty="0"/>
            </a:br>
            <a:r>
              <a:rPr lang="en-IE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(this will help track resolution)</a:t>
            </a:r>
          </a:p>
          <a:p>
            <a:r>
              <a:rPr lang="en-IE" dirty="0"/>
              <a:t>For questions, suggestion and any other topic use GitHub Discussions</a:t>
            </a:r>
            <a:br>
              <a:rPr lang="en-IE" dirty="0"/>
            </a:br>
            <a:r>
              <a:rPr lang="en-IE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(this will help keep the issues list clean and addressable)</a:t>
            </a:r>
          </a:p>
        </p:txBody>
      </p:sp>
    </p:spTree>
    <p:extLst>
      <p:ext uri="{BB962C8B-B14F-4D97-AF65-F5344CB8AC3E}">
        <p14:creationId xmlns:p14="http://schemas.microsoft.com/office/powerpoint/2010/main" val="1126996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P 1">
      <a:dk1>
        <a:srgbClr val="000000"/>
      </a:dk1>
      <a:lt1>
        <a:srgbClr val="FFFFFF"/>
      </a:lt1>
      <a:dk2>
        <a:srgbClr val="44546A"/>
      </a:dk2>
      <a:lt2>
        <a:srgbClr val="DFE9F2"/>
      </a:lt2>
      <a:accent1>
        <a:srgbClr val="BDDEFD"/>
      </a:accent1>
      <a:accent2>
        <a:srgbClr val="6699CC"/>
      </a:accent2>
      <a:accent3>
        <a:srgbClr val="0099CC"/>
      </a:accent3>
      <a:accent4>
        <a:srgbClr val="FF9933"/>
      </a:accent4>
      <a:accent5>
        <a:srgbClr val="ED5087"/>
      </a:accent5>
      <a:accent6>
        <a:srgbClr val="339900"/>
      </a:accent6>
      <a:hlink>
        <a:srgbClr val="6699CC"/>
      </a:hlink>
      <a:folHlink>
        <a:srgbClr val="99228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P dark background 2.potx" id="{B8F39B1A-E77B-47D1-8276-DF8E39A9E1C6}" vid="{4D457107-94FF-4F5F-8579-B76FCACBCB80}"/>
    </a:ext>
  </a:extLst>
</a:theme>
</file>

<file path=ppt/theme/theme2.xml><?xml version="1.0" encoding="utf-8"?>
<a:theme xmlns:a="http://schemas.openxmlformats.org/drawingml/2006/main" name="1_Office Theme">
  <a:themeElements>
    <a:clrScheme name="OP 1">
      <a:dk1>
        <a:srgbClr val="000000"/>
      </a:dk1>
      <a:lt1>
        <a:srgbClr val="FFFFFF"/>
      </a:lt1>
      <a:dk2>
        <a:srgbClr val="44546A"/>
      </a:dk2>
      <a:lt2>
        <a:srgbClr val="DFE9F2"/>
      </a:lt2>
      <a:accent1>
        <a:srgbClr val="BDDEFD"/>
      </a:accent1>
      <a:accent2>
        <a:srgbClr val="6699CC"/>
      </a:accent2>
      <a:accent3>
        <a:srgbClr val="0099CC"/>
      </a:accent3>
      <a:accent4>
        <a:srgbClr val="FF9933"/>
      </a:accent4>
      <a:accent5>
        <a:srgbClr val="ED5087"/>
      </a:accent5>
      <a:accent6>
        <a:srgbClr val="339900"/>
      </a:accent6>
      <a:hlink>
        <a:srgbClr val="6699CC"/>
      </a:hlink>
      <a:folHlink>
        <a:srgbClr val="99228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P white background 2.potx" id="{70D0319E-B179-4C25-BF84-72B0911705D4}" vid="{DB03FC20-BA93-47FA-8620-878174BDFC1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A6791DDFFC024DAA4136D92359EB10" ma:contentTypeVersion="16" ma:contentTypeDescription="Create a new document." ma:contentTypeScope="" ma:versionID="10a24b5911350fd7fcd9e8ae0f887b44">
  <xsd:schema xmlns:xsd="http://www.w3.org/2001/XMLSchema" xmlns:xs="http://www.w3.org/2001/XMLSchema" xmlns:p="http://schemas.microsoft.com/office/2006/metadata/properties" xmlns:ns2="cce4269c-1bca-4c47-bcbd-0ca0cb14aa6e" xmlns:ns3="96a7f24e-e0df-4592-b6e0-4a62e251a0e5" targetNamespace="http://schemas.microsoft.com/office/2006/metadata/properties" ma:root="true" ma:fieldsID="ee42be72183efd70d7d9a7c2b3d2f005" ns2:_="" ns3:_="">
    <xsd:import namespace="cce4269c-1bca-4c47-bcbd-0ca0cb14aa6e"/>
    <xsd:import namespace="96a7f24e-e0df-4592-b6e0-4a62e251a0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e4269c-1bca-4c47-bcbd-0ca0cb14a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a7f24e-e0df-4592-b6e0-4a62e251a0e5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7752f0e4-ce4d-4dd6-bee9-8d6d8b668caa}" ma:internalName="TaxCatchAll" ma:showField="CatchAllData" ma:web="96a7f24e-e0df-4592-b6e0-4a62e251a0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6a7f24e-e0df-4592-b6e0-4a62e251a0e5" xsi:nil="true"/>
    <lcf76f155ced4ddcb4097134ff3c332f xmlns="cce4269c-1bca-4c47-bcbd-0ca0cb14aa6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DA06F60-80C5-4094-8430-B9D35DD9605F}"/>
</file>

<file path=customXml/itemProps2.xml><?xml version="1.0" encoding="utf-8"?>
<ds:datastoreItem xmlns:ds="http://schemas.openxmlformats.org/officeDocument/2006/customXml" ds:itemID="{694DCF5C-8D5A-4AB5-9A17-1EFA76171965}"/>
</file>

<file path=customXml/itemProps3.xml><?xml version="1.0" encoding="utf-8"?>
<ds:datastoreItem xmlns:ds="http://schemas.openxmlformats.org/officeDocument/2006/customXml" ds:itemID="{A630FB79-0B49-4CC5-9408-DA3C871C5EB4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678</Words>
  <Application>Microsoft Office PowerPoint</Application>
  <PresentationFormat>Widescreen</PresentationFormat>
  <Paragraphs>74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System Font Regular</vt:lpstr>
      <vt:lpstr>Office Theme</vt:lpstr>
      <vt:lpstr>1_Office Theme</vt:lpstr>
      <vt:lpstr>eForms SDK – status update</vt:lpstr>
      <vt:lpstr>Overview</vt:lpstr>
      <vt:lpstr>Work on SDK 1.10.0</vt:lpstr>
      <vt:lpstr>EFX Toolkit</vt:lpstr>
      <vt:lpstr>State of the SDK</vt:lpstr>
      <vt:lpstr>What the SDK is and how it came to be</vt:lpstr>
      <vt:lpstr>SDK stability &amp; maturity</vt:lpstr>
      <vt:lpstr>SDK bugs and bug-fixes</vt:lpstr>
      <vt:lpstr>GitHub “Discussions” and “Issues”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1</cp:revision>
  <dcterms:created xsi:type="dcterms:W3CDTF">2023-05-23T09:39:37Z</dcterms:created>
  <dcterms:modified xsi:type="dcterms:W3CDTF">2023-09-26T07:55:48Z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cdc456-5864-460f-beda-883d23b78bbb_Enabled">
    <vt:lpwstr>true</vt:lpwstr>
  </property>
  <property fmtid="{D5CDD505-2E9C-101B-9397-08002B2CF9AE}" pid="3" name="MSIP_Label_f4cdc456-5864-460f-beda-883d23b78bbb_SetDate">
    <vt:lpwstr>2023-05-23T09:40:29Z</vt:lpwstr>
  </property>
  <property fmtid="{D5CDD505-2E9C-101B-9397-08002B2CF9AE}" pid="4" name="MSIP_Label_f4cdc456-5864-460f-beda-883d23b78bbb_Method">
    <vt:lpwstr>Privileged</vt:lpwstr>
  </property>
  <property fmtid="{D5CDD505-2E9C-101B-9397-08002B2CF9AE}" pid="5" name="MSIP_Label_f4cdc456-5864-460f-beda-883d23b78bbb_Name">
    <vt:lpwstr>Publicly Available</vt:lpwstr>
  </property>
  <property fmtid="{D5CDD505-2E9C-101B-9397-08002B2CF9AE}" pid="6" name="MSIP_Label_f4cdc456-5864-460f-beda-883d23b78bbb_SiteId">
    <vt:lpwstr>b24c8b06-522c-46fe-9080-70926f8dddb1</vt:lpwstr>
  </property>
  <property fmtid="{D5CDD505-2E9C-101B-9397-08002B2CF9AE}" pid="7" name="MSIP_Label_f4cdc456-5864-460f-beda-883d23b78bbb_ActionId">
    <vt:lpwstr>67c45d44-65fc-470c-af98-00a76b0a3d26</vt:lpwstr>
  </property>
  <property fmtid="{D5CDD505-2E9C-101B-9397-08002B2CF9AE}" pid="8" name="MSIP_Label_f4cdc456-5864-460f-beda-883d23b78bbb_ContentBits">
    <vt:lpwstr>0</vt:lpwstr>
  </property>
  <property fmtid="{D5CDD505-2E9C-101B-9397-08002B2CF9AE}" pid="9" name="ContentTypeId">
    <vt:lpwstr>0x0101008BA6791DDFFC024DAA4136D92359EB10</vt:lpwstr>
  </property>
</Properties>
</file>